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65"/>
  </p:notesMasterIdLst>
  <p:sldIdLst>
    <p:sldId id="256" r:id="rId2"/>
    <p:sldId id="257" r:id="rId3"/>
    <p:sldId id="334" r:id="rId4"/>
    <p:sldId id="259" r:id="rId5"/>
    <p:sldId id="328" r:id="rId6"/>
    <p:sldId id="330" r:id="rId7"/>
    <p:sldId id="331" r:id="rId8"/>
    <p:sldId id="332" r:id="rId9"/>
    <p:sldId id="319" r:id="rId10"/>
    <p:sldId id="320" r:id="rId11"/>
    <p:sldId id="321" r:id="rId12"/>
    <p:sldId id="298" r:id="rId13"/>
    <p:sldId id="299" r:id="rId14"/>
    <p:sldId id="300" r:id="rId15"/>
    <p:sldId id="301" r:id="rId16"/>
    <p:sldId id="302" r:id="rId17"/>
    <p:sldId id="303" r:id="rId18"/>
    <p:sldId id="305" r:id="rId19"/>
    <p:sldId id="306" r:id="rId20"/>
    <p:sldId id="307" r:id="rId21"/>
    <p:sldId id="308" r:id="rId22"/>
    <p:sldId id="309" r:id="rId23"/>
    <p:sldId id="310" r:id="rId24"/>
    <p:sldId id="311" r:id="rId25"/>
    <p:sldId id="312" r:id="rId26"/>
    <p:sldId id="313" r:id="rId27"/>
    <p:sldId id="314" r:id="rId28"/>
    <p:sldId id="315" r:id="rId29"/>
    <p:sldId id="295" r:id="rId30"/>
    <p:sldId id="296" r:id="rId31"/>
    <p:sldId id="285" r:id="rId32"/>
    <p:sldId id="287" r:id="rId33"/>
    <p:sldId id="286" r:id="rId34"/>
    <p:sldId id="288" r:id="rId35"/>
    <p:sldId id="333" r:id="rId36"/>
    <p:sldId id="293" r:id="rId37"/>
    <p:sldId id="292" r:id="rId38"/>
    <p:sldId id="294" r:id="rId39"/>
    <p:sldId id="341" r:id="rId40"/>
    <p:sldId id="342" r:id="rId41"/>
    <p:sldId id="343" r:id="rId42"/>
    <p:sldId id="344" r:id="rId43"/>
    <p:sldId id="345" r:id="rId44"/>
    <p:sldId id="346" r:id="rId45"/>
    <p:sldId id="347" r:id="rId46"/>
    <p:sldId id="267" r:id="rId47"/>
    <p:sldId id="304" r:id="rId48"/>
    <p:sldId id="317" r:id="rId49"/>
    <p:sldId id="322" r:id="rId50"/>
    <p:sldId id="335" r:id="rId51"/>
    <p:sldId id="336" r:id="rId52"/>
    <p:sldId id="337" r:id="rId53"/>
    <p:sldId id="338" r:id="rId54"/>
    <p:sldId id="339" r:id="rId55"/>
    <p:sldId id="340" r:id="rId56"/>
    <p:sldId id="348" r:id="rId57"/>
    <p:sldId id="268" r:id="rId58"/>
    <p:sldId id="291" r:id="rId59"/>
    <p:sldId id="290" r:id="rId60"/>
    <p:sldId id="289" r:id="rId61"/>
    <p:sldId id="260" r:id="rId62"/>
    <p:sldId id="349" r:id="rId63"/>
    <p:sldId id="282" r:id="rId64"/>
  </p:sldIdLst>
  <p:sldSz cx="12192000" cy="6858000"/>
  <p:notesSz cx="6858000" cy="9144000"/>
  <p:embeddedFontLst>
    <p:embeddedFont>
      <p:font typeface="Corbel" panose="020B0503020204020204" pitchFamily="34" charset="0"/>
      <p:regular r:id="rId66"/>
      <p:bold r:id="rId67"/>
      <p:italic r:id="rId68"/>
      <p:boldItalic r:id="rId69"/>
    </p:embeddedFont>
    <p:embeddedFont>
      <p:font typeface="맑은 고딕" panose="020B0503020000020004" pitchFamily="50" charset="-127"/>
      <p:regular r:id="rId70"/>
      <p:bold r:id="rId7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39863"/>
    <a:srgbClr val="3F3F3F"/>
    <a:srgbClr val="0066FF"/>
    <a:srgbClr val="FF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53" autoAdjust="0"/>
    <p:restoredTop sz="94459" autoAdjust="0"/>
  </p:normalViewPr>
  <p:slideViewPr>
    <p:cSldViewPr>
      <p:cViewPr varScale="1">
        <p:scale>
          <a:sx n="108" d="100"/>
          <a:sy n="108" d="100"/>
        </p:scale>
        <p:origin x="636" y="102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font" Target="fonts/font3.fntdata"/><Relationship Id="rId7" Type="http://schemas.openxmlformats.org/officeDocument/2006/relationships/slide" Target="slides/slide6.xml"/><Relationship Id="rId71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1.fntdata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font" Target="fonts/font4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2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5.fntdata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Shape 12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920278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Shape 12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0962353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Shape 14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712513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Shape 14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6407553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Shape 14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810339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Shape 14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0180555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Shape 14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122094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Shape 14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6725412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Shape 14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5897357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Shape 14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2408814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Shape 8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Shape 14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0557282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Shape 14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00576029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Shape 14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67948722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Shape 14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9204806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Shape 14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623289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Shape 14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87463693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Shape 14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82915411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Shape 14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41392015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Shape 14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38357995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Shape 14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2676825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Shape 1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20542834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Shape 14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301559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Shape 15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Shape 15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Shape 15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Shape 15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Shape 15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20527445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Shape 1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Shape 1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Shape 13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06188724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Shape 12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3049473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Shape 1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Shape 12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82359600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Shape 12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8357457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Shape 12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48232368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Shape 12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056339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Shape 12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4520433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Shape 12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61234776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Shape 1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Shape 1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3835839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Shape 1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26375735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Shape 1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625224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Shape 1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04109863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Shape 12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8609536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Shape 12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15056253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Shape 12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88572029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Shape 12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4266598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Shape 12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96237326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Shape 12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1316644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Shape 12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0108979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Shape 1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5537232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Shape 12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16617995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Shape 12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18199546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Shape 5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4" name="Shape 5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Shape 1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8007950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Shape 1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4382962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Shape 12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657897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" name="Shape 7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" name="Shape 7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" name="Shape 63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6" name="Shape 6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" name="Shape 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" name="Shape 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3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g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4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5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Relationship Id="rId9" Type="http://schemas.openxmlformats.org/officeDocument/2006/relationships/image" Target="../media/image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9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0.jpeg"/><Relationship Id="rId4" Type="http://schemas.openxmlformats.org/officeDocument/2006/relationships/image" Target="../media/image69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1.JPG"/><Relationship Id="rId4" Type="http://schemas.openxmlformats.org/officeDocument/2006/relationships/image" Target="../media/image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3" Type="http://schemas.openxmlformats.org/officeDocument/2006/relationships/image" Target="../media/image2.png"/><Relationship Id="rId7" Type="http://schemas.openxmlformats.org/officeDocument/2006/relationships/image" Target="../media/image9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openxmlformats.org/officeDocument/2006/relationships/image" Target="../media/image6.jpg"/><Relationship Id="rId9" Type="http://schemas.openxmlformats.org/officeDocument/2006/relationships/image" Target="../media/image11.jp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2.png"/><Relationship Id="rId4" Type="http://schemas.openxmlformats.org/officeDocument/2006/relationships/image" Target="../media/image58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g"/><Relationship Id="rId3" Type="http://schemas.openxmlformats.org/officeDocument/2006/relationships/image" Target="../media/image2.png"/><Relationship Id="rId7" Type="http://schemas.openxmlformats.org/officeDocument/2006/relationships/image" Target="../media/image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openxmlformats.org/officeDocument/2006/relationships/image" Target="../media/image6.jpg"/><Relationship Id="rId9" Type="http://schemas.openxmlformats.org/officeDocument/2006/relationships/image" Target="../media/image13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3" Type="http://schemas.openxmlformats.org/officeDocument/2006/relationships/image" Target="../media/image2.png"/><Relationship Id="rId7" Type="http://schemas.openxmlformats.org/officeDocument/2006/relationships/image" Target="../media/image9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10" Type="http://schemas.openxmlformats.org/officeDocument/2006/relationships/image" Target="../media/image16.jpg"/><Relationship Id="rId4" Type="http://schemas.openxmlformats.org/officeDocument/2006/relationships/image" Target="../media/image6.jpg"/><Relationship Id="rId9" Type="http://schemas.openxmlformats.org/officeDocument/2006/relationships/image" Target="../media/image15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/>
          <p:nvPr/>
        </p:nvSpPr>
        <p:spPr>
          <a:xfrm>
            <a:off x="3669325" y="1655225"/>
            <a:ext cx="4548300" cy="27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lang="ko-KR" sz="7000" b="0" i="0" u="none" strike="noStrike" cap="none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Unity </a:t>
            </a:r>
            <a:endParaRPr sz="7000" b="0" i="0" u="none" strike="noStrike" cap="none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lang="ko-KR" sz="7000" b="0" i="0" u="none" strike="noStrike" cap="none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프로젝트</a:t>
            </a:r>
            <a:endParaRPr sz="7000" b="0" i="0" u="none" strike="noStrike" cap="none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Shape 85"/>
          <p:cNvSpPr/>
          <p:nvPr/>
        </p:nvSpPr>
        <p:spPr>
          <a:xfrm>
            <a:off x="3430375" y="1518173"/>
            <a:ext cx="5026200" cy="2518200"/>
          </a:xfrm>
          <a:prstGeom prst="rect">
            <a:avLst/>
          </a:prstGeom>
          <a:noFill/>
          <a:ln w="57150" cap="flat" cmpd="sng">
            <a:solidFill>
              <a:srgbClr val="6D5B97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38100" dist="38100" dir="8100000" algn="tr" rotWithShape="0">
              <a:srgbClr val="000000">
                <a:alpha val="1843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Shape 86"/>
          <p:cNvSpPr txBox="1"/>
          <p:nvPr/>
        </p:nvSpPr>
        <p:spPr>
          <a:xfrm>
            <a:off x="3696150" y="4714400"/>
            <a:ext cx="4799700" cy="175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altLang="ko-KR" sz="3000" b="0" i="0" u="none" strike="noStrike" cap="none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20161098 </a:t>
            </a:r>
            <a:r>
              <a:rPr lang="ko-KR" altLang="en-US" sz="3000" b="0" i="0" u="none" strike="noStrike" cap="none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이예은</a:t>
            </a:r>
            <a:endParaRPr lang="en-US" altLang="ko-KR" sz="3000" b="0" i="0" u="none" strike="noStrike" cap="none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altLang="ko-KR" sz="3000" dirty="0">
                <a:solidFill>
                  <a:srgbClr val="3F3F3F"/>
                </a:solidFill>
              </a:rPr>
              <a:t>20161126 </a:t>
            </a:r>
            <a:r>
              <a:rPr lang="ko-KR" altLang="en-US" sz="3000" dirty="0">
                <a:solidFill>
                  <a:srgbClr val="3F3F3F"/>
                </a:solidFill>
              </a:rPr>
              <a:t>권서연</a:t>
            </a:r>
            <a:endParaRPr lang="en-US" altLang="ko-KR" sz="3000" b="0" i="0" u="none" strike="noStrike" cap="none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ko-KR" sz="3000" b="0" i="0" u="none" strike="noStrike" cap="none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20161128 신정아</a:t>
            </a:r>
            <a:endParaRPr lang="en-US" altLang="ko-KR" sz="3000" b="0" i="0" u="none" strike="noStrike" cap="none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endParaRPr lang="en-US" altLang="ko-KR" sz="3000" b="0" i="0" u="none" strike="noStrike" cap="none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 txBox="1"/>
          <p:nvPr/>
        </p:nvSpPr>
        <p:spPr>
          <a:xfrm>
            <a:off x="536325" y="296751"/>
            <a:ext cx="1032900" cy="6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0" i="0" u="none" strike="noStrike" cap="none">
                <a:solidFill>
                  <a:srgbClr val="9B86BE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sz="2400" b="0" i="0" u="none" strike="noStrike" cap="none">
              <a:solidFill>
                <a:srgbClr val="9B86B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3" name="Shape 1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68090" y="296750"/>
            <a:ext cx="684900" cy="6849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Shape 134"/>
          <p:cNvSpPr txBox="1"/>
          <p:nvPr/>
        </p:nvSpPr>
        <p:spPr>
          <a:xfrm>
            <a:off x="1135900" y="998101"/>
            <a:ext cx="4023996" cy="4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r>
              <a:rPr lang="ko-KR" altLang="en-US" sz="1800" b="1" i="0" u="none" strike="noStrike" cap="none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직접 만든 </a:t>
            </a:r>
            <a:r>
              <a:rPr lang="ko-KR" sz="1800" b="1" i="0" u="none" strike="noStrike" cap="none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모델링 아이템 설명</a:t>
            </a:r>
            <a:endParaRPr sz="1800" b="1" i="0" u="none" strike="noStrike" cap="none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Shape 149">
            <a:extLst>
              <a:ext uri="{FF2B5EF4-FFF2-40B4-BE49-F238E27FC236}">
                <a16:creationId xmlns:a16="http://schemas.microsoft.com/office/drawing/2014/main" id="{4AE7DBD5-639A-4CC9-B129-16CA25CBC93A}"/>
              </a:ext>
            </a:extLst>
          </p:cNvPr>
          <p:cNvSpPr/>
          <p:nvPr/>
        </p:nvSpPr>
        <p:spPr>
          <a:xfrm>
            <a:off x="1313854" y="194303"/>
            <a:ext cx="4219843" cy="6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50000"/>
              </a:lnSpc>
              <a:buSzPts val="2800"/>
            </a:pPr>
            <a:r>
              <a:rPr lang="ko-KR" altLang="en-US" sz="2800" dirty="0">
                <a:solidFill>
                  <a:srgbClr val="3F3F3F"/>
                </a:solidFill>
              </a:rPr>
              <a:t>직접 제작</a:t>
            </a:r>
            <a:r>
              <a:rPr lang="en-US" altLang="ko-KR" sz="2800" dirty="0">
                <a:solidFill>
                  <a:srgbClr val="3F3F3F"/>
                </a:solidFill>
              </a:rPr>
              <a:t>/</a:t>
            </a:r>
            <a:r>
              <a:rPr lang="ko-KR" altLang="en-US" sz="2800" dirty="0">
                <a:solidFill>
                  <a:srgbClr val="3F3F3F"/>
                </a:solidFill>
              </a:rPr>
              <a:t>해결한 사항들</a:t>
            </a:r>
            <a:endParaRPr sz="2800" b="0" i="0" u="none" strike="noStrike" cap="none" dirty="0">
              <a:solidFill>
                <a:srgbClr val="3F3F3F"/>
              </a:solidFill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F8673D-6C00-4D41-A770-4648F3E5B308}"/>
              </a:ext>
            </a:extLst>
          </p:cNvPr>
          <p:cNvSpPr txBox="1"/>
          <p:nvPr/>
        </p:nvSpPr>
        <p:spPr>
          <a:xfrm>
            <a:off x="1127448" y="1772816"/>
            <a:ext cx="27366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3F3F3F"/>
                </a:solidFill>
              </a:rPr>
              <a:t>4. </a:t>
            </a:r>
            <a:r>
              <a:rPr lang="ko-KR" altLang="en-US" dirty="0">
                <a:solidFill>
                  <a:srgbClr val="3F3F3F"/>
                </a:solidFill>
              </a:rPr>
              <a:t>화면 상에 보이는 햄버거 모양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806F629-70E2-4D54-A6E0-D267D49F0B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1934" y="4318312"/>
            <a:ext cx="2777961" cy="192994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AC5B283-4A43-4F9F-8866-1723973BF0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68090" y="2276871"/>
            <a:ext cx="2548971" cy="173366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20C916E-A4AF-41C4-9858-79E7CF9DDC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51584" y="2080592"/>
            <a:ext cx="2731954" cy="206848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14223FC-40CC-452B-A1B1-A4C42464DA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75920" y="4318312"/>
            <a:ext cx="3096344" cy="1929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111373"/>
      </p:ext>
    </p:extLst>
  </p:cSld>
  <p:clrMapOvr>
    <a:masterClrMapping/>
  </p:clrMapOvr>
  <p:transition spd="slow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 txBox="1"/>
          <p:nvPr/>
        </p:nvSpPr>
        <p:spPr>
          <a:xfrm>
            <a:off x="536325" y="296751"/>
            <a:ext cx="1032900" cy="6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0" i="0" u="none" strike="noStrike" cap="none">
                <a:solidFill>
                  <a:srgbClr val="9B86BE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sz="2400" b="0" i="0" u="none" strike="noStrike" cap="none">
              <a:solidFill>
                <a:srgbClr val="9B86B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3" name="Shape 1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68090" y="296750"/>
            <a:ext cx="684900" cy="6849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Shape 134"/>
          <p:cNvSpPr txBox="1"/>
          <p:nvPr/>
        </p:nvSpPr>
        <p:spPr>
          <a:xfrm>
            <a:off x="1135900" y="998101"/>
            <a:ext cx="4023996" cy="4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r>
              <a:rPr lang="ko-KR" altLang="en-US" sz="1800" b="1" i="0" u="none" strike="noStrike" cap="none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직접 만든 </a:t>
            </a:r>
            <a:r>
              <a:rPr lang="ko-KR" sz="1800" b="1" i="0" u="none" strike="noStrike" cap="none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모델링 아이템 설명</a:t>
            </a:r>
            <a:endParaRPr sz="1800" b="1" i="0" u="none" strike="noStrike" cap="none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Shape 149">
            <a:extLst>
              <a:ext uri="{FF2B5EF4-FFF2-40B4-BE49-F238E27FC236}">
                <a16:creationId xmlns:a16="http://schemas.microsoft.com/office/drawing/2014/main" id="{4AE7DBD5-639A-4CC9-B129-16CA25CBC93A}"/>
              </a:ext>
            </a:extLst>
          </p:cNvPr>
          <p:cNvSpPr/>
          <p:nvPr/>
        </p:nvSpPr>
        <p:spPr>
          <a:xfrm>
            <a:off x="1313854" y="194303"/>
            <a:ext cx="4219843" cy="6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50000"/>
              </a:lnSpc>
              <a:buSzPts val="2800"/>
            </a:pPr>
            <a:r>
              <a:rPr lang="ko-KR" altLang="en-US" sz="2800" dirty="0">
                <a:solidFill>
                  <a:srgbClr val="3F3F3F"/>
                </a:solidFill>
              </a:rPr>
              <a:t>직접 제작</a:t>
            </a:r>
            <a:r>
              <a:rPr lang="en-US" altLang="ko-KR" sz="2800" dirty="0">
                <a:solidFill>
                  <a:srgbClr val="3F3F3F"/>
                </a:solidFill>
              </a:rPr>
              <a:t>/</a:t>
            </a:r>
            <a:r>
              <a:rPr lang="ko-KR" altLang="en-US" sz="2800" dirty="0">
                <a:solidFill>
                  <a:srgbClr val="3F3F3F"/>
                </a:solidFill>
              </a:rPr>
              <a:t>해결한 사항들</a:t>
            </a:r>
            <a:endParaRPr sz="2800" b="0" i="0" u="none" strike="noStrike" cap="none" dirty="0">
              <a:solidFill>
                <a:srgbClr val="3F3F3F"/>
              </a:solidFill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F8673D-6C00-4D41-A770-4648F3E5B308}"/>
              </a:ext>
            </a:extLst>
          </p:cNvPr>
          <p:cNvSpPr txBox="1"/>
          <p:nvPr/>
        </p:nvSpPr>
        <p:spPr>
          <a:xfrm>
            <a:off x="1135900" y="1700808"/>
            <a:ext cx="23775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3F3F3F"/>
                </a:solidFill>
              </a:rPr>
              <a:t>5. 3</a:t>
            </a:r>
            <a:r>
              <a:rPr lang="ko-KR" altLang="en-US" dirty="0">
                <a:solidFill>
                  <a:srgbClr val="3F3F3F"/>
                </a:solidFill>
              </a:rPr>
              <a:t>단계 테마에서의 행성들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E54F075-FF8C-415A-8946-4E9CCA53DD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4065" y="2348880"/>
            <a:ext cx="2151788" cy="177250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5DD3555-F3B9-4708-9CBB-6447A5437C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72297" y="2354552"/>
            <a:ext cx="2223796" cy="176743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B74D3B2-8EB2-40AF-BE78-361A0B66BC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23793" y="4101982"/>
            <a:ext cx="1649266" cy="174819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6A7B0D8-334F-4587-BD38-2B81F739E16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96093" y="2348880"/>
            <a:ext cx="2076966" cy="176743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E161DA4-BDB8-4FFA-ACB7-5FB7C3909DB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83632" y="4089220"/>
            <a:ext cx="4752528" cy="1767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256631"/>
      </p:ext>
    </p:extLst>
  </p:cSld>
  <p:clrMapOvr>
    <a:masterClrMapping/>
  </p:clrMapOvr>
  <p:transition spd="slow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/>
          <p:nvPr/>
        </p:nvSpPr>
        <p:spPr>
          <a:xfrm>
            <a:off x="536325" y="313376"/>
            <a:ext cx="1032900" cy="6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0" i="0" u="none" strike="noStrike" cap="none" dirty="0">
                <a:solidFill>
                  <a:srgbClr val="9B86BE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sz="2400" b="0" i="0" u="none" strike="noStrike" cap="none" dirty="0">
              <a:solidFill>
                <a:srgbClr val="9B86B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Shape 149"/>
          <p:cNvSpPr/>
          <p:nvPr/>
        </p:nvSpPr>
        <p:spPr>
          <a:xfrm>
            <a:off x="1313854" y="194303"/>
            <a:ext cx="4219843" cy="6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50000"/>
              </a:lnSpc>
              <a:buSzPts val="2800"/>
            </a:pPr>
            <a:r>
              <a:rPr lang="ko-KR" altLang="en-US" sz="2800" dirty="0">
                <a:solidFill>
                  <a:srgbClr val="3F3F3F"/>
                </a:solidFill>
              </a:rPr>
              <a:t>직접 제작</a:t>
            </a:r>
            <a:r>
              <a:rPr lang="en-US" altLang="ko-KR" sz="2800" dirty="0">
                <a:solidFill>
                  <a:srgbClr val="3F3F3F"/>
                </a:solidFill>
              </a:rPr>
              <a:t>/</a:t>
            </a:r>
            <a:r>
              <a:rPr lang="ko-KR" altLang="en-US" sz="2800" dirty="0">
                <a:solidFill>
                  <a:srgbClr val="3F3F3F"/>
                </a:solidFill>
              </a:rPr>
              <a:t>해결한 사항들</a:t>
            </a:r>
          </a:p>
          <a:p>
            <a:pPr lvl="0">
              <a:lnSpc>
                <a:spcPct val="150000"/>
              </a:lnSpc>
              <a:buSzPts val="2800"/>
            </a:pPr>
            <a:endParaRPr lang="ko-KR" altLang="en-US" sz="2800" dirty="0">
              <a:solidFill>
                <a:srgbClr val="3F3F3F"/>
              </a:solidFill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1" name="Shape 1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24881" y="296750"/>
            <a:ext cx="684900" cy="6849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Shape 152">
            <a:extLst>
              <a:ext uri="{FF2B5EF4-FFF2-40B4-BE49-F238E27FC236}">
                <a16:creationId xmlns:a16="http://schemas.microsoft.com/office/drawing/2014/main" id="{FCEA8A0D-8743-42F1-98F7-C86BC9A5F135}"/>
              </a:ext>
            </a:extLst>
          </p:cNvPr>
          <p:cNvSpPr txBox="1"/>
          <p:nvPr/>
        </p:nvSpPr>
        <p:spPr>
          <a:xfrm>
            <a:off x="1197034" y="4907604"/>
            <a:ext cx="9659388" cy="1950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dirty="0">
                <a:solidFill>
                  <a:srgbClr val="3F3F3F"/>
                </a:solidFill>
              </a:rPr>
              <a:t>캐릭터가 이동을 하는 길은 </a:t>
            </a:r>
            <a:r>
              <a:rPr lang="en-US" altLang="ko-KR" dirty="0">
                <a:solidFill>
                  <a:srgbClr val="3F3F3F"/>
                </a:solidFill>
              </a:rPr>
              <a:t>3</a:t>
            </a:r>
            <a:r>
              <a:rPr lang="ko-KR" altLang="en-US" dirty="0">
                <a:solidFill>
                  <a:srgbClr val="3F3F3F"/>
                </a:solidFill>
              </a:rPr>
              <a:t>개의 </a:t>
            </a:r>
            <a:r>
              <a:rPr lang="en-US" altLang="ko-KR" dirty="0">
                <a:solidFill>
                  <a:srgbClr val="3F3F3F"/>
                </a:solidFill>
              </a:rPr>
              <a:t>section</a:t>
            </a:r>
            <a:r>
              <a:rPr lang="ko-KR" altLang="en-US" dirty="0">
                <a:solidFill>
                  <a:srgbClr val="3F3F3F"/>
                </a:solidFill>
              </a:rPr>
              <a:t>으로 나눠져 있습니다</a:t>
            </a:r>
            <a:r>
              <a:rPr lang="en-US" altLang="ko-KR" dirty="0">
                <a:solidFill>
                  <a:srgbClr val="3F3F3F"/>
                </a:solidFill>
              </a:rPr>
              <a:t>. </a:t>
            </a:r>
            <a:r>
              <a:rPr lang="ko-KR" altLang="en-US" dirty="0">
                <a:solidFill>
                  <a:srgbClr val="3F3F3F"/>
                </a:solidFill>
              </a:rPr>
              <a:t>그래서 저희는 왼쪽</a:t>
            </a:r>
            <a:r>
              <a:rPr lang="en-US" altLang="ko-KR" dirty="0">
                <a:solidFill>
                  <a:srgbClr val="3F3F3F"/>
                </a:solidFill>
              </a:rPr>
              <a:t>, </a:t>
            </a:r>
            <a:r>
              <a:rPr lang="ko-KR" altLang="en-US" dirty="0">
                <a:solidFill>
                  <a:srgbClr val="3F3F3F"/>
                </a:solidFill>
              </a:rPr>
              <a:t>가운데</a:t>
            </a:r>
            <a:r>
              <a:rPr lang="en-US" altLang="ko-KR" dirty="0">
                <a:solidFill>
                  <a:srgbClr val="3F3F3F"/>
                </a:solidFill>
              </a:rPr>
              <a:t>, </a:t>
            </a:r>
            <a:r>
              <a:rPr lang="ko-KR" altLang="en-US" dirty="0">
                <a:solidFill>
                  <a:srgbClr val="3F3F3F"/>
                </a:solidFill>
              </a:rPr>
              <a:t>오른쪽에서 각각 아이템들이 랜덤으로 나와서 캐릭터가 아이템을 먹을 수 있도록 설계를 했습니다</a:t>
            </a:r>
            <a:r>
              <a:rPr lang="en-US" altLang="ko-KR" dirty="0">
                <a:solidFill>
                  <a:srgbClr val="3F3F3F"/>
                </a:solidFill>
              </a:rPr>
              <a:t>. </a:t>
            </a:r>
            <a:r>
              <a:rPr lang="ko-KR" altLang="en-US" dirty="0">
                <a:solidFill>
                  <a:srgbClr val="3F3F3F"/>
                </a:solidFill>
              </a:rPr>
              <a:t>아이템들이 랜덤으로 나올 수 있게 하기 위해서 각 </a:t>
            </a:r>
            <a:r>
              <a:rPr lang="en-US" altLang="ko-KR" dirty="0">
                <a:solidFill>
                  <a:srgbClr val="3F3F3F"/>
                </a:solidFill>
              </a:rPr>
              <a:t>section</a:t>
            </a:r>
            <a:r>
              <a:rPr lang="ko-KR" altLang="en-US" dirty="0">
                <a:solidFill>
                  <a:srgbClr val="3F3F3F"/>
                </a:solidFill>
              </a:rPr>
              <a:t>별로 </a:t>
            </a:r>
            <a:r>
              <a:rPr lang="en-US" altLang="ko-KR" dirty="0">
                <a:solidFill>
                  <a:srgbClr val="3F3F3F"/>
                </a:solidFill>
              </a:rPr>
              <a:t>generator</a:t>
            </a:r>
            <a:r>
              <a:rPr lang="ko-KR" altLang="en-US" dirty="0">
                <a:solidFill>
                  <a:srgbClr val="3F3F3F"/>
                </a:solidFill>
              </a:rPr>
              <a:t>를 설치해 두었고 </a:t>
            </a:r>
            <a:r>
              <a:rPr lang="en-US" altLang="ko-KR" dirty="0">
                <a:solidFill>
                  <a:srgbClr val="3F3F3F"/>
                </a:solidFill>
              </a:rPr>
              <a:t>generator</a:t>
            </a:r>
            <a:r>
              <a:rPr lang="ko-KR" altLang="en-US" dirty="0">
                <a:solidFill>
                  <a:srgbClr val="3F3F3F"/>
                </a:solidFill>
              </a:rPr>
              <a:t>에서 각 테마에 맞는 아이템들이 랜덤으로 나오게 했습니다</a:t>
            </a:r>
            <a:r>
              <a:rPr lang="en-US" altLang="ko-KR" dirty="0">
                <a:solidFill>
                  <a:srgbClr val="3F3F3F"/>
                </a:solidFill>
              </a:rPr>
              <a:t>. </a:t>
            </a:r>
            <a:r>
              <a:rPr lang="ko-KR" altLang="en-US" dirty="0">
                <a:solidFill>
                  <a:srgbClr val="3F3F3F"/>
                </a:solidFill>
              </a:rPr>
              <a:t>테마</a:t>
            </a:r>
            <a:r>
              <a:rPr lang="en-US" altLang="ko-KR" dirty="0">
                <a:solidFill>
                  <a:srgbClr val="3F3F3F"/>
                </a:solidFill>
              </a:rPr>
              <a:t>1. </a:t>
            </a:r>
            <a:r>
              <a:rPr lang="ko-KR" altLang="en-US" dirty="0">
                <a:solidFill>
                  <a:srgbClr val="3F3F3F"/>
                </a:solidFill>
              </a:rPr>
              <a:t>불고기 </a:t>
            </a:r>
            <a:r>
              <a:rPr lang="ko-KR" altLang="en-US" dirty="0" err="1">
                <a:solidFill>
                  <a:srgbClr val="3F3F3F"/>
                </a:solidFill>
              </a:rPr>
              <a:t>버거에는</a:t>
            </a:r>
            <a:r>
              <a:rPr lang="ko-KR" altLang="en-US" dirty="0">
                <a:solidFill>
                  <a:srgbClr val="3F3F3F"/>
                </a:solidFill>
              </a:rPr>
              <a:t> 아이템이 패티</a:t>
            </a:r>
            <a:r>
              <a:rPr lang="en-US" altLang="ko-KR" dirty="0">
                <a:solidFill>
                  <a:srgbClr val="3F3F3F"/>
                </a:solidFill>
              </a:rPr>
              <a:t>, </a:t>
            </a:r>
            <a:r>
              <a:rPr lang="ko-KR" altLang="en-US" dirty="0">
                <a:solidFill>
                  <a:srgbClr val="3F3F3F"/>
                </a:solidFill>
              </a:rPr>
              <a:t>양상추</a:t>
            </a:r>
            <a:r>
              <a:rPr lang="en-US" altLang="ko-KR" dirty="0">
                <a:solidFill>
                  <a:srgbClr val="3F3F3F"/>
                </a:solidFill>
              </a:rPr>
              <a:t>, </a:t>
            </a:r>
            <a:r>
              <a:rPr lang="ko-KR" altLang="en-US" dirty="0">
                <a:solidFill>
                  <a:srgbClr val="3F3F3F"/>
                </a:solidFill>
              </a:rPr>
              <a:t>불고기 소스가 있습니다</a:t>
            </a:r>
            <a:r>
              <a:rPr lang="en-US" altLang="ko-KR" dirty="0">
                <a:solidFill>
                  <a:srgbClr val="3F3F3F"/>
                </a:solidFill>
              </a:rPr>
              <a:t>.  </a:t>
            </a:r>
            <a:r>
              <a:rPr lang="ko-KR" altLang="en-US" dirty="0">
                <a:solidFill>
                  <a:srgbClr val="3F3F3F"/>
                </a:solidFill>
              </a:rPr>
              <a:t>따라서 테마</a:t>
            </a:r>
            <a:r>
              <a:rPr lang="en-US" altLang="ko-KR" dirty="0">
                <a:solidFill>
                  <a:srgbClr val="3F3F3F"/>
                </a:solidFill>
              </a:rPr>
              <a:t>1</a:t>
            </a:r>
            <a:r>
              <a:rPr lang="ko-KR" altLang="en-US" dirty="0">
                <a:solidFill>
                  <a:srgbClr val="3F3F3F"/>
                </a:solidFill>
              </a:rPr>
              <a:t>의 </a:t>
            </a:r>
            <a:r>
              <a:rPr lang="en-US" altLang="ko-KR" dirty="0">
                <a:solidFill>
                  <a:srgbClr val="3F3F3F"/>
                </a:solidFill>
              </a:rPr>
              <a:t>generator</a:t>
            </a:r>
            <a:r>
              <a:rPr lang="ko-KR" altLang="en-US" dirty="0">
                <a:solidFill>
                  <a:srgbClr val="3F3F3F"/>
                </a:solidFill>
              </a:rPr>
              <a:t>에서는 패티</a:t>
            </a:r>
            <a:r>
              <a:rPr lang="en-US" altLang="ko-KR" dirty="0">
                <a:solidFill>
                  <a:srgbClr val="3F3F3F"/>
                </a:solidFill>
              </a:rPr>
              <a:t>, </a:t>
            </a:r>
            <a:r>
              <a:rPr lang="ko-KR" altLang="en-US" dirty="0">
                <a:solidFill>
                  <a:srgbClr val="3F3F3F"/>
                </a:solidFill>
              </a:rPr>
              <a:t>양상추</a:t>
            </a:r>
            <a:r>
              <a:rPr lang="en-US" altLang="ko-KR" dirty="0">
                <a:solidFill>
                  <a:srgbClr val="3F3F3F"/>
                </a:solidFill>
              </a:rPr>
              <a:t>, </a:t>
            </a:r>
            <a:r>
              <a:rPr lang="ko-KR" altLang="en-US" dirty="0">
                <a:solidFill>
                  <a:srgbClr val="3F3F3F"/>
                </a:solidFill>
              </a:rPr>
              <a:t>불고기가 랜덤으로 나오도록 했습니다</a:t>
            </a:r>
            <a:r>
              <a:rPr lang="en-US" altLang="ko-KR" dirty="0">
                <a:solidFill>
                  <a:srgbClr val="3F3F3F"/>
                </a:solidFill>
              </a:rPr>
              <a:t>.</a:t>
            </a:r>
            <a:endParaRPr b="0" i="0" u="none" strike="noStrike" cap="none" dirty="0">
              <a:solidFill>
                <a:srgbClr val="3F3F3F"/>
              </a:solidFill>
              <a:sym typeface="Arial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EAC96F0-0CFA-434E-86C3-AD6596C0EA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7034" y="1592289"/>
            <a:ext cx="9659388" cy="3196241"/>
          </a:xfrm>
          <a:prstGeom prst="rect">
            <a:avLst/>
          </a:prstGeom>
        </p:spPr>
      </p:pic>
      <p:sp>
        <p:nvSpPr>
          <p:cNvPr id="4" name="원형: 비어 있음 3">
            <a:extLst>
              <a:ext uri="{FF2B5EF4-FFF2-40B4-BE49-F238E27FC236}">
                <a16:creationId xmlns:a16="http://schemas.microsoft.com/office/drawing/2014/main" id="{3B7796B1-9E9D-4031-92C2-0628CB2F763D}"/>
              </a:ext>
            </a:extLst>
          </p:cNvPr>
          <p:cNvSpPr/>
          <p:nvPr/>
        </p:nvSpPr>
        <p:spPr>
          <a:xfrm>
            <a:off x="5243000" y="2872447"/>
            <a:ext cx="775855" cy="635924"/>
          </a:xfrm>
          <a:prstGeom prst="donut">
            <a:avLst>
              <a:gd name="adj" fmla="val 1185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원형: 비어 있음 10">
            <a:extLst>
              <a:ext uri="{FF2B5EF4-FFF2-40B4-BE49-F238E27FC236}">
                <a16:creationId xmlns:a16="http://schemas.microsoft.com/office/drawing/2014/main" id="{19BF44B4-C82B-4904-912F-32937A8128D1}"/>
              </a:ext>
            </a:extLst>
          </p:cNvPr>
          <p:cNvSpPr/>
          <p:nvPr/>
        </p:nvSpPr>
        <p:spPr>
          <a:xfrm>
            <a:off x="6256708" y="2808023"/>
            <a:ext cx="775855" cy="635924"/>
          </a:xfrm>
          <a:prstGeom prst="donut">
            <a:avLst>
              <a:gd name="adj" fmla="val 1185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원형: 비어 있음 11">
            <a:extLst>
              <a:ext uri="{FF2B5EF4-FFF2-40B4-BE49-F238E27FC236}">
                <a16:creationId xmlns:a16="http://schemas.microsoft.com/office/drawing/2014/main" id="{B5D5C270-7EAE-45FD-AF7E-D4B2F273ABB2}"/>
              </a:ext>
            </a:extLst>
          </p:cNvPr>
          <p:cNvSpPr/>
          <p:nvPr/>
        </p:nvSpPr>
        <p:spPr>
          <a:xfrm>
            <a:off x="7165563" y="2366891"/>
            <a:ext cx="775855" cy="635924"/>
          </a:xfrm>
          <a:prstGeom prst="donut">
            <a:avLst>
              <a:gd name="adj" fmla="val 1185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원형: 비어 있음 12">
            <a:extLst>
              <a:ext uri="{FF2B5EF4-FFF2-40B4-BE49-F238E27FC236}">
                <a16:creationId xmlns:a16="http://schemas.microsoft.com/office/drawing/2014/main" id="{EBBF2BC4-6AED-4908-BA2D-CF8F8B03054B}"/>
              </a:ext>
            </a:extLst>
          </p:cNvPr>
          <p:cNvSpPr/>
          <p:nvPr/>
        </p:nvSpPr>
        <p:spPr>
          <a:xfrm>
            <a:off x="7991292" y="2872849"/>
            <a:ext cx="775855" cy="635924"/>
          </a:xfrm>
          <a:prstGeom prst="donut">
            <a:avLst>
              <a:gd name="adj" fmla="val 1185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원형: 비어 있음 13">
            <a:extLst>
              <a:ext uri="{FF2B5EF4-FFF2-40B4-BE49-F238E27FC236}">
                <a16:creationId xmlns:a16="http://schemas.microsoft.com/office/drawing/2014/main" id="{5360180D-3230-4BF8-9017-9D1F4E2C2F45}"/>
              </a:ext>
            </a:extLst>
          </p:cNvPr>
          <p:cNvSpPr/>
          <p:nvPr/>
        </p:nvSpPr>
        <p:spPr>
          <a:xfrm>
            <a:off x="5364475" y="4089863"/>
            <a:ext cx="936571" cy="817741"/>
          </a:xfrm>
          <a:prstGeom prst="donut">
            <a:avLst>
              <a:gd name="adj" fmla="val 1185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Shape 152">
            <a:extLst>
              <a:ext uri="{FF2B5EF4-FFF2-40B4-BE49-F238E27FC236}">
                <a16:creationId xmlns:a16="http://schemas.microsoft.com/office/drawing/2014/main" id="{6B7EA8C3-3874-4A32-B7E7-6392A0A35ECE}"/>
              </a:ext>
            </a:extLst>
          </p:cNvPr>
          <p:cNvSpPr txBox="1"/>
          <p:nvPr/>
        </p:nvSpPr>
        <p:spPr>
          <a:xfrm>
            <a:off x="972200" y="967720"/>
            <a:ext cx="7442700" cy="50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아이템 랜덤으로 생성된다</a:t>
            </a:r>
            <a:r>
              <a:rPr kumimoji="0" lang="en-US" altLang="ko-KR" sz="1800" b="1" i="0" u="none" strike="noStrike" kern="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.</a:t>
            </a:r>
            <a:endParaRPr kumimoji="0" sz="1800" b="1" i="0" u="none" strike="noStrike" kern="0" cap="none" spc="0" normalizeH="0" baseline="0" noProof="0" dirty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3909628"/>
      </p:ext>
    </p:extLst>
  </p:cSld>
  <p:clrMapOvr>
    <a:masterClrMapping/>
  </p:clrMapOvr>
  <p:transition spd="slow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/>
          <p:nvPr/>
        </p:nvSpPr>
        <p:spPr>
          <a:xfrm>
            <a:off x="536325" y="313376"/>
            <a:ext cx="1032900" cy="6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r>
              <a:rPr kumimoji="0" lang="en-US" altLang="ko-KR" sz="2400" b="0" i="0" u="none" strike="noStrike" kern="0" cap="none" spc="0" normalizeH="0" baseline="0" noProof="0" dirty="0">
                <a:ln>
                  <a:noFill/>
                </a:ln>
                <a:solidFill>
                  <a:srgbClr val="9B86BE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03</a:t>
            </a:r>
            <a:endParaRPr kumimoji="0" sz="2400" b="0" i="0" u="none" strike="noStrike" kern="0" cap="none" spc="0" normalizeH="0" baseline="0" noProof="0" dirty="0">
              <a:ln>
                <a:noFill/>
              </a:ln>
              <a:solidFill>
                <a:srgbClr val="9B86BE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Shape 152">
            <a:extLst>
              <a:ext uri="{FF2B5EF4-FFF2-40B4-BE49-F238E27FC236}">
                <a16:creationId xmlns:a16="http://schemas.microsoft.com/office/drawing/2014/main" id="{1E531265-9FBE-40DB-A76A-7E31762FC7A6}"/>
              </a:ext>
            </a:extLst>
          </p:cNvPr>
          <p:cNvSpPr txBox="1"/>
          <p:nvPr/>
        </p:nvSpPr>
        <p:spPr>
          <a:xfrm>
            <a:off x="972200" y="1628237"/>
            <a:ext cx="9376951" cy="5035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r>
              <a:rPr lang="en-US" sz="1600" b="1" dirty="0">
                <a:solidFill>
                  <a:srgbClr val="0066FF"/>
                </a:solidFill>
              </a:rPr>
              <a:t>Generator.js                                    </a:t>
            </a:r>
            <a:r>
              <a:rPr lang="en-US" sz="1600" b="1" dirty="0" err="1">
                <a:solidFill>
                  <a:srgbClr val="0066FF"/>
                </a:solidFill>
              </a:rPr>
              <a:t>bulgogi_scene</a:t>
            </a:r>
            <a:r>
              <a:rPr lang="ko-KR" altLang="en-US" sz="1600" b="1" dirty="0">
                <a:solidFill>
                  <a:srgbClr val="0066FF"/>
                </a:solidFill>
              </a:rPr>
              <a:t>이라는 </a:t>
            </a:r>
            <a:r>
              <a:rPr lang="en-US" altLang="ko-KR" sz="1600" b="1" dirty="0" err="1">
                <a:solidFill>
                  <a:srgbClr val="0066FF"/>
                </a:solidFill>
              </a:rPr>
              <a:t>GameObject</a:t>
            </a:r>
            <a:r>
              <a:rPr lang="ko-KR" altLang="en-US" sz="1600" b="1" dirty="0">
                <a:solidFill>
                  <a:srgbClr val="0066FF"/>
                </a:solidFill>
              </a:rPr>
              <a:t>에 적용</a:t>
            </a:r>
            <a:endParaRPr lang="en-US" altLang="ko-KR" sz="1600" b="1" dirty="0">
              <a:solidFill>
                <a:srgbClr val="0066FF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endParaRPr kumimoji="0" lang="en-US" altLang="ko-KR" sz="16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sym typeface="Arial"/>
            </a:endParaRPr>
          </a:p>
          <a:p>
            <a:pPr lvl="0">
              <a:lnSpc>
                <a:spcPct val="150000"/>
              </a:lnSpc>
              <a:buSzPts val="1800"/>
            </a:pPr>
            <a:r>
              <a:rPr lang="en-US" dirty="0">
                <a:solidFill>
                  <a:schemeClr val="tx1"/>
                </a:solidFill>
              </a:rPr>
              <a:t>#pragma strict</a:t>
            </a:r>
          </a:p>
          <a:p>
            <a:pPr lvl="0">
              <a:lnSpc>
                <a:spcPct val="150000"/>
              </a:lnSpc>
              <a:buSzPts val="1800"/>
            </a:pPr>
            <a:endParaRPr lang="en-US" dirty="0">
              <a:solidFill>
                <a:schemeClr val="tx1"/>
              </a:solidFill>
            </a:endParaRPr>
          </a:p>
          <a:p>
            <a:pPr lvl="0">
              <a:lnSpc>
                <a:spcPct val="150000"/>
              </a:lnSpc>
              <a:buSzPts val="1800"/>
            </a:pPr>
            <a:r>
              <a:rPr lang="en-US" dirty="0">
                <a:solidFill>
                  <a:schemeClr val="tx1"/>
                </a:solidFill>
              </a:rPr>
              <a:t>public var interval : float;            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rgbClr val="0066FF"/>
                </a:solidFill>
              </a:rPr>
              <a:t>//interval</a:t>
            </a:r>
            <a:r>
              <a:rPr lang="ko-KR" altLang="en-US" dirty="0">
                <a:solidFill>
                  <a:srgbClr val="0066FF"/>
                </a:solidFill>
              </a:rPr>
              <a:t>은 아이템들이 랜덤으로 나오는 간격</a:t>
            </a:r>
            <a:endParaRPr lang="en-US" dirty="0">
              <a:solidFill>
                <a:srgbClr val="0066FF"/>
              </a:solidFill>
            </a:endParaRPr>
          </a:p>
          <a:p>
            <a:pPr lvl="0">
              <a:lnSpc>
                <a:spcPct val="150000"/>
              </a:lnSpc>
              <a:buSzPts val="1800"/>
            </a:pPr>
            <a:r>
              <a:rPr lang="nb-NO" altLang="ko-KR" dirty="0">
                <a:solidFill>
                  <a:schemeClr val="tx1"/>
                </a:solidFill>
              </a:rPr>
              <a:t>private var timer : float;                </a:t>
            </a:r>
            <a:r>
              <a:rPr lang="nb-NO" altLang="ko-KR" dirty="0">
                <a:solidFill>
                  <a:srgbClr val="0066FF"/>
                </a:solidFill>
              </a:rPr>
              <a:t>//timer</a:t>
            </a:r>
            <a:r>
              <a:rPr lang="ko-KR" altLang="en-US" dirty="0">
                <a:solidFill>
                  <a:srgbClr val="0066FF"/>
                </a:solidFill>
              </a:rPr>
              <a:t>는 </a:t>
            </a:r>
            <a:r>
              <a:rPr lang="en-US" altLang="ko-KR" dirty="0">
                <a:solidFill>
                  <a:srgbClr val="0066FF"/>
                </a:solidFill>
              </a:rPr>
              <a:t>interval</a:t>
            </a:r>
            <a:r>
              <a:rPr lang="ko-KR" altLang="en-US" dirty="0">
                <a:solidFill>
                  <a:srgbClr val="0066FF"/>
                </a:solidFill>
              </a:rPr>
              <a:t>에 맞춰 시간을 재기 위한 변수</a:t>
            </a:r>
            <a:endParaRPr lang="nb-NO" altLang="ko-KR" dirty="0">
              <a:solidFill>
                <a:srgbClr val="0066FF"/>
              </a:solidFill>
            </a:endParaRPr>
          </a:p>
          <a:p>
            <a:pPr lvl="0">
              <a:lnSpc>
                <a:spcPct val="150000"/>
              </a:lnSpc>
              <a:buSzPts val="1800"/>
            </a:pPr>
            <a:r>
              <a:rPr lang="nb-NO" altLang="ko-KR" dirty="0">
                <a:solidFill>
                  <a:schemeClr val="tx1"/>
                </a:solidFill>
              </a:rPr>
              <a:t>private var prefab : GameObject;    </a:t>
            </a:r>
            <a:r>
              <a:rPr lang="nb-NO" altLang="ko-KR" dirty="0">
                <a:solidFill>
                  <a:srgbClr val="0066FF"/>
                </a:solidFill>
              </a:rPr>
              <a:t>//</a:t>
            </a:r>
            <a:r>
              <a:rPr lang="en-US" altLang="ko-KR" dirty="0">
                <a:solidFill>
                  <a:srgbClr val="0066FF"/>
                </a:solidFill>
              </a:rPr>
              <a:t>prefab</a:t>
            </a:r>
            <a:r>
              <a:rPr lang="ko-KR" altLang="en-US" dirty="0">
                <a:solidFill>
                  <a:srgbClr val="0066FF"/>
                </a:solidFill>
              </a:rPr>
              <a:t>은 아이템들을  의미하는 변수</a:t>
            </a:r>
            <a:endParaRPr lang="nb-NO" altLang="ko-KR" dirty="0">
              <a:solidFill>
                <a:srgbClr val="0066FF"/>
              </a:solidFill>
            </a:endParaRPr>
          </a:p>
          <a:p>
            <a:pPr lvl="0">
              <a:lnSpc>
                <a:spcPct val="150000"/>
              </a:lnSpc>
              <a:buSzPts val="1800"/>
            </a:pPr>
            <a:r>
              <a:rPr lang="nb-NO" altLang="ko-KR" dirty="0">
                <a:solidFill>
                  <a:schemeClr val="tx1"/>
                </a:solidFill>
              </a:rPr>
              <a:t>private var num : int;                        </a:t>
            </a:r>
            <a:r>
              <a:rPr lang="nb-NO" altLang="ko-KR" dirty="0">
                <a:solidFill>
                  <a:srgbClr val="0066FF"/>
                </a:solidFill>
              </a:rPr>
              <a:t>//</a:t>
            </a:r>
            <a:r>
              <a:rPr lang="ko-KR" altLang="en-US" dirty="0">
                <a:solidFill>
                  <a:srgbClr val="0066FF"/>
                </a:solidFill>
              </a:rPr>
              <a:t>아이템을 랜덤으로 나오게  하기 위한 숫자</a:t>
            </a:r>
            <a:endParaRPr lang="en-US" dirty="0">
              <a:solidFill>
                <a:srgbClr val="0066FF"/>
              </a:solidFill>
            </a:endParaRPr>
          </a:p>
          <a:p>
            <a:pPr lvl="0">
              <a:lnSpc>
                <a:spcPct val="150000"/>
              </a:lnSpc>
              <a:buSzPts val="1800"/>
            </a:pPr>
            <a:r>
              <a:rPr lang="en-US" dirty="0">
                <a:solidFill>
                  <a:schemeClr val="tx1"/>
                </a:solidFill>
              </a:rPr>
              <a:t>public var </a:t>
            </a:r>
            <a:r>
              <a:rPr lang="en-US" dirty="0" err="1">
                <a:solidFill>
                  <a:schemeClr val="tx1"/>
                </a:solidFill>
              </a:rPr>
              <a:t>bulgogi_meatPrefab</a:t>
            </a:r>
            <a:r>
              <a:rPr lang="en-US" dirty="0">
                <a:solidFill>
                  <a:schemeClr val="tx1"/>
                </a:solidFill>
              </a:rPr>
              <a:t> : </a:t>
            </a:r>
            <a:r>
              <a:rPr lang="en-US" dirty="0" err="1">
                <a:solidFill>
                  <a:schemeClr val="tx1"/>
                </a:solidFill>
              </a:rPr>
              <a:t>GameObject</a:t>
            </a:r>
            <a:r>
              <a:rPr lang="en-US" dirty="0">
                <a:solidFill>
                  <a:schemeClr val="tx1"/>
                </a:solidFill>
              </a:rPr>
              <a:t>;              </a:t>
            </a:r>
            <a:r>
              <a:rPr lang="en-US" dirty="0">
                <a:solidFill>
                  <a:srgbClr val="0066FF"/>
                </a:solidFill>
              </a:rPr>
              <a:t>//</a:t>
            </a:r>
            <a:r>
              <a:rPr lang="ko-KR" altLang="en-US" dirty="0">
                <a:solidFill>
                  <a:srgbClr val="0066FF"/>
                </a:solidFill>
              </a:rPr>
              <a:t>불고기 </a:t>
            </a:r>
            <a:r>
              <a:rPr lang="ko-KR" altLang="en-US" dirty="0" err="1">
                <a:solidFill>
                  <a:srgbClr val="0066FF"/>
                </a:solidFill>
              </a:rPr>
              <a:t>프리팹</a:t>
            </a:r>
            <a:endParaRPr lang="en-US" dirty="0">
              <a:solidFill>
                <a:srgbClr val="0066FF"/>
              </a:solidFill>
            </a:endParaRPr>
          </a:p>
          <a:p>
            <a:pPr lvl="0">
              <a:lnSpc>
                <a:spcPct val="150000"/>
              </a:lnSpc>
              <a:buSzPts val="1800"/>
            </a:pPr>
            <a:r>
              <a:rPr lang="en-US" dirty="0">
                <a:solidFill>
                  <a:schemeClr val="tx1"/>
                </a:solidFill>
              </a:rPr>
              <a:t>public var </a:t>
            </a:r>
            <a:r>
              <a:rPr lang="en-US" dirty="0" err="1">
                <a:solidFill>
                  <a:schemeClr val="tx1"/>
                </a:solidFill>
              </a:rPr>
              <a:t>bulgogi_chickenPrefab</a:t>
            </a:r>
            <a:r>
              <a:rPr lang="en-US" dirty="0">
                <a:solidFill>
                  <a:schemeClr val="tx1"/>
                </a:solidFill>
              </a:rPr>
              <a:t> : </a:t>
            </a:r>
            <a:r>
              <a:rPr lang="en-US" dirty="0" err="1">
                <a:solidFill>
                  <a:schemeClr val="tx1"/>
                </a:solidFill>
              </a:rPr>
              <a:t>GameObject</a:t>
            </a:r>
            <a:r>
              <a:rPr lang="en-US" dirty="0">
                <a:solidFill>
                  <a:schemeClr val="tx1"/>
                </a:solidFill>
              </a:rPr>
              <a:t>;          </a:t>
            </a:r>
            <a:r>
              <a:rPr lang="en-US" dirty="0">
                <a:solidFill>
                  <a:srgbClr val="0066FF"/>
                </a:solidFill>
              </a:rPr>
              <a:t>//</a:t>
            </a:r>
            <a:r>
              <a:rPr lang="ko-KR" altLang="en-US" dirty="0" err="1">
                <a:solidFill>
                  <a:srgbClr val="0066FF"/>
                </a:solidFill>
              </a:rPr>
              <a:t>치킨패티</a:t>
            </a:r>
            <a:r>
              <a:rPr lang="ko-KR" altLang="en-US" dirty="0">
                <a:solidFill>
                  <a:srgbClr val="0066FF"/>
                </a:solidFill>
              </a:rPr>
              <a:t> </a:t>
            </a:r>
            <a:r>
              <a:rPr lang="ko-KR" altLang="en-US" dirty="0" err="1">
                <a:solidFill>
                  <a:srgbClr val="0066FF"/>
                </a:solidFill>
              </a:rPr>
              <a:t>프리팹</a:t>
            </a:r>
            <a:endParaRPr lang="en-US" dirty="0">
              <a:solidFill>
                <a:srgbClr val="0066FF"/>
              </a:solidFill>
            </a:endParaRPr>
          </a:p>
          <a:p>
            <a:pPr lvl="0">
              <a:lnSpc>
                <a:spcPct val="150000"/>
              </a:lnSpc>
              <a:buSzPts val="1800"/>
            </a:pPr>
            <a:r>
              <a:rPr lang="en-US" dirty="0">
                <a:solidFill>
                  <a:schemeClr val="tx1"/>
                </a:solidFill>
              </a:rPr>
              <a:t>public var </a:t>
            </a:r>
            <a:r>
              <a:rPr lang="en-US" dirty="0" err="1">
                <a:solidFill>
                  <a:schemeClr val="tx1"/>
                </a:solidFill>
              </a:rPr>
              <a:t>bulgogi_tomatoPrefab</a:t>
            </a:r>
            <a:r>
              <a:rPr lang="en-US" dirty="0">
                <a:solidFill>
                  <a:schemeClr val="tx1"/>
                </a:solidFill>
              </a:rPr>
              <a:t> : </a:t>
            </a:r>
            <a:r>
              <a:rPr lang="en-US" dirty="0" err="1">
                <a:solidFill>
                  <a:schemeClr val="tx1"/>
                </a:solidFill>
              </a:rPr>
              <a:t>GameObject</a:t>
            </a:r>
            <a:r>
              <a:rPr lang="en-US" dirty="0">
                <a:solidFill>
                  <a:schemeClr val="tx1"/>
                </a:solidFill>
              </a:rPr>
              <a:t>;           </a:t>
            </a:r>
            <a:r>
              <a:rPr lang="en-US" dirty="0">
                <a:solidFill>
                  <a:srgbClr val="0066FF"/>
                </a:solidFill>
              </a:rPr>
              <a:t>//</a:t>
            </a:r>
            <a:r>
              <a:rPr lang="ko-KR" altLang="en-US" dirty="0">
                <a:solidFill>
                  <a:srgbClr val="0066FF"/>
                </a:solidFill>
              </a:rPr>
              <a:t>토마토 </a:t>
            </a:r>
            <a:r>
              <a:rPr lang="ko-KR" altLang="en-US" dirty="0" err="1">
                <a:solidFill>
                  <a:srgbClr val="0066FF"/>
                </a:solidFill>
              </a:rPr>
              <a:t>프리팹</a:t>
            </a:r>
            <a:endParaRPr lang="en-US" dirty="0">
              <a:solidFill>
                <a:srgbClr val="0066FF"/>
              </a:solidFill>
            </a:endParaRPr>
          </a:p>
          <a:p>
            <a:pPr lvl="0">
              <a:lnSpc>
                <a:spcPct val="150000"/>
              </a:lnSpc>
              <a:buSzPts val="1800"/>
            </a:pPr>
            <a:r>
              <a:rPr lang="en-US" dirty="0">
                <a:solidFill>
                  <a:schemeClr val="tx1"/>
                </a:solidFill>
              </a:rPr>
              <a:t>public var </a:t>
            </a:r>
            <a:r>
              <a:rPr lang="en-US" dirty="0" err="1">
                <a:solidFill>
                  <a:schemeClr val="tx1"/>
                </a:solidFill>
              </a:rPr>
              <a:t>bulgogi_vegetablePrefab:GameObject</a:t>
            </a:r>
            <a:r>
              <a:rPr lang="en-US" dirty="0">
                <a:solidFill>
                  <a:schemeClr val="tx1"/>
                </a:solidFill>
              </a:rPr>
              <a:t>;        </a:t>
            </a:r>
            <a:r>
              <a:rPr lang="en-US" dirty="0">
                <a:solidFill>
                  <a:srgbClr val="0066FF"/>
                </a:solidFill>
              </a:rPr>
              <a:t>//</a:t>
            </a:r>
            <a:r>
              <a:rPr lang="ko-KR" altLang="en-US" dirty="0">
                <a:solidFill>
                  <a:srgbClr val="0066FF"/>
                </a:solidFill>
              </a:rPr>
              <a:t>양상추 </a:t>
            </a:r>
            <a:r>
              <a:rPr lang="ko-KR" altLang="en-US" dirty="0" err="1">
                <a:solidFill>
                  <a:srgbClr val="0066FF"/>
                </a:solidFill>
              </a:rPr>
              <a:t>프리팹</a:t>
            </a:r>
            <a:endParaRPr lang="en-US" dirty="0">
              <a:solidFill>
                <a:srgbClr val="0066FF"/>
              </a:solidFill>
            </a:endParaRPr>
          </a:p>
          <a:p>
            <a:pPr lvl="0">
              <a:lnSpc>
                <a:spcPct val="150000"/>
              </a:lnSpc>
              <a:buSzPts val="1800"/>
            </a:pPr>
            <a:r>
              <a:rPr lang="en-US" dirty="0">
                <a:solidFill>
                  <a:schemeClr val="tx1"/>
                </a:solidFill>
              </a:rPr>
              <a:t>public var </a:t>
            </a:r>
            <a:r>
              <a:rPr lang="en-US" dirty="0" err="1">
                <a:solidFill>
                  <a:schemeClr val="tx1"/>
                </a:solidFill>
              </a:rPr>
              <a:t>bulgogi_cheesePrefab:GameObject</a:t>
            </a:r>
            <a:r>
              <a:rPr lang="en-US" dirty="0">
                <a:solidFill>
                  <a:schemeClr val="tx1"/>
                </a:solidFill>
              </a:rPr>
              <a:t>;            </a:t>
            </a:r>
            <a:r>
              <a:rPr lang="en-US" dirty="0">
                <a:solidFill>
                  <a:srgbClr val="0066FF"/>
                </a:solidFill>
              </a:rPr>
              <a:t>//</a:t>
            </a:r>
            <a:r>
              <a:rPr lang="ko-KR" altLang="en-US" dirty="0">
                <a:solidFill>
                  <a:srgbClr val="0066FF"/>
                </a:solidFill>
              </a:rPr>
              <a:t>치즈 </a:t>
            </a:r>
            <a:r>
              <a:rPr lang="ko-KR" altLang="en-US" dirty="0" err="1">
                <a:solidFill>
                  <a:srgbClr val="0066FF"/>
                </a:solidFill>
              </a:rPr>
              <a:t>프리팹</a:t>
            </a:r>
            <a:endParaRPr lang="en-US" dirty="0">
              <a:solidFill>
                <a:srgbClr val="0066FF"/>
              </a:solidFill>
            </a:endParaRPr>
          </a:p>
          <a:p>
            <a:pPr lvl="0">
              <a:lnSpc>
                <a:spcPct val="150000"/>
              </a:lnSpc>
              <a:buSzPts val="1800"/>
            </a:pP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9" name="Shape 149">
            <a:extLst>
              <a:ext uri="{FF2B5EF4-FFF2-40B4-BE49-F238E27FC236}">
                <a16:creationId xmlns:a16="http://schemas.microsoft.com/office/drawing/2014/main" id="{13099268-1944-4EFD-A668-9DB3D97C28C8}"/>
              </a:ext>
            </a:extLst>
          </p:cNvPr>
          <p:cNvSpPr/>
          <p:nvPr/>
        </p:nvSpPr>
        <p:spPr>
          <a:xfrm>
            <a:off x="1313854" y="194303"/>
            <a:ext cx="4219843" cy="6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50000"/>
              </a:lnSpc>
              <a:buSzPts val="2800"/>
            </a:pPr>
            <a:r>
              <a:rPr lang="ko-KR" altLang="en-US" sz="2800" dirty="0">
                <a:solidFill>
                  <a:schemeClr val="tx1"/>
                </a:solidFill>
              </a:rPr>
              <a:t>직접 제작</a:t>
            </a:r>
            <a:r>
              <a:rPr lang="en-US" altLang="ko-KR" sz="2800" dirty="0">
                <a:solidFill>
                  <a:schemeClr val="tx1"/>
                </a:solidFill>
              </a:rPr>
              <a:t>/</a:t>
            </a:r>
            <a:r>
              <a:rPr lang="ko-KR" altLang="en-US" sz="2800" dirty="0">
                <a:solidFill>
                  <a:schemeClr val="tx1"/>
                </a:solidFill>
              </a:rPr>
              <a:t>해결한 사항들</a:t>
            </a:r>
          </a:p>
        </p:txBody>
      </p:sp>
      <p:pic>
        <p:nvPicPr>
          <p:cNvPr id="10" name="Shape 151">
            <a:extLst>
              <a:ext uri="{FF2B5EF4-FFF2-40B4-BE49-F238E27FC236}">
                <a16:creationId xmlns:a16="http://schemas.microsoft.com/office/drawing/2014/main" id="{E7FDCE61-8264-4EDA-8674-653970DBC35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24881" y="296750"/>
            <a:ext cx="684900" cy="6849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Shape 152">
            <a:extLst>
              <a:ext uri="{FF2B5EF4-FFF2-40B4-BE49-F238E27FC236}">
                <a16:creationId xmlns:a16="http://schemas.microsoft.com/office/drawing/2014/main" id="{0B4BEDE2-0B4B-46CB-A073-1BB82D717F37}"/>
              </a:ext>
            </a:extLst>
          </p:cNvPr>
          <p:cNvSpPr txBox="1"/>
          <p:nvPr/>
        </p:nvSpPr>
        <p:spPr>
          <a:xfrm>
            <a:off x="972200" y="967720"/>
            <a:ext cx="7442700" cy="50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아이템 랜덤으로 생성된다</a:t>
            </a:r>
            <a:r>
              <a:rPr kumimoji="0" lang="en-US" altLang="ko-KR" sz="1800" b="1" i="0" u="none" strike="noStrike" kern="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.</a:t>
            </a:r>
            <a:endParaRPr kumimoji="0" sz="1800" b="1" i="0" u="none" strike="noStrike" kern="0" cap="none" spc="0" normalizeH="0" baseline="0" noProof="0" dirty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2174A4A4-8D60-4A88-80A6-3FE35235EEE6}"/>
              </a:ext>
            </a:extLst>
          </p:cNvPr>
          <p:cNvSpPr/>
          <p:nvPr/>
        </p:nvSpPr>
        <p:spPr>
          <a:xfrm>
            <a:off x="2927648" y="1700808"/>
            <a:ext cx="792088" cy="326261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맑은 고딕" panose="020B0503020000020004" pitchFamily="50" charset="-127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81006272"/>
      </p:ext>
    </p:extLst>
  </p:cSld>
  <p:clrMapOvr>
    <a:masterClrMapping/>
  </p:clrMapOvr>
  <p:transition spd="slow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/>
          <p:nvPr/>
        </p:nvSpPr>
        <p:spPr>
          <a:xfrm>
            <a:off x="536325" y="313376"/>
            <a:ext cx="1032900" cy="6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r>
              <a:rPr kumimoji="0" lang="en-US" altLang="ko-KR" sz="2400" b="0" i="0" u="none" strike="noStrike" kern="0" cap="none" spc="0" normalizeH="0" baseline="0" noProof="0" dirty="0">
                <a:ln>
                  <a:noFill/>
                </a:ln>
                <a:solidFill>
                  <a:srgbClr val="9B86BE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03</a:t>
            </a:r>
            <a:endParaRPr kumimoji="0" sz="2400" b="0" i="0" u="none" strike="noStrike" kern="0" cap="none" spc="0" normalizeH="0" baseline="0" noProof="0" dirty="0">
              <a:ln>
                <a:noFill/>
              </a:ln>
              <a:solidFill>
                <a:srgbClr val="9B86BE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Shape 152"/>
          <p:cNvSpPr txBox="1"/>
          <p:nvPr/>
        </p:nvSpPr>
        <p:spPr>
          <a:xfrm>
            <a:off x="972200" y="967720"/>
            <a:ext cx="7442700" cy="50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아이템 랜덤으로 생성된다</a:t>
            </a:r>
            <a:r>
              <a:rPr kumimoji="0" lang="en-US" altLang="ko-KR" sz="1800" b="1" i="0" u="none" strike="noStrike" kern="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.</a:t>
            </a:r>
            <a:endParaRPr kumimoji="0" sz="1800" b="1" i="0" u="none" strike="noStrike" kern="0" cap="none" spc="0" normalizeH="0" baseline="0" noProof="0" dirty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Shape 152">
            <a:extLst>
              <a:ext uri="{FF2B5EF4-FFF2-40B4-BE49-F238E27FC236}">
                <a16:creationId xmlns:a16="http://schemas.microsoft.com/office/drawing/2014/main" id="{1E531265-9FBE-40DB-A76A-7E31762FC7A6}"/>
              </a:ext>
            </a:extLst>
          </p:cNvPr>
          <p:cNvSpPr txBox="1"/>
          <p:nvPr/>
        </p:nvSpPr>
        <p:spPr>
          <a:xfrm>
            <a:off x="972200" y="1628237"/>
            <a:ext cx="9069575" cy="5035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66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Generator.js                                      </a:t>
            </a:r>
            <a:r>
              <a:rPr kumimoji="0" lang="en-US" sz="1600" b="1" i="0" u="none" strike="noStrike" kern="0" cap="none" spc="0" normalizeH="0" baseline="0" noProof="0" dirty="0" err="1">
                <a:ln>
                  <a:noFill/>
                </a:ln>
                <a:solidFill>
                  <a:srgbClr val="0066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bulgogi_scene</a:t>
            </a:r>
            <a:r>
              <a: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66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이라는 </a:t>
            </a:r>
            <a:r>
              <a:rPr kumimoji="0" lang="en-US" altLang="ko-KR" sz="1600" b="1" i="0" u="none" strike="noStrike" kern="0" cap="none" spc="0" normalizeH="0" baseline="0" noProof="0" dirty="0" err="1">
                <a:ln>
                  <a:noFill/>
                </a:ln>
                <a:solidFill>
                  <a:srgbClr val="0066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GameObject</a:t>
            </a:r>
            <a:r>
              <a: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66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에 적용</a:t>
            </a:r>
            <a:endParaRPr kumimoji="0" lang="en-US" altLang="ko-KR" sz="16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lvl="0">
              <a:lnSpc>
                <a:spcPct val="150000"/>
              </a:lnSpc>
              <a:buSzPts val="1800"/>
            </a:pPr>
            <a:r>
              <a:rPr lang="en-US" dirty="0"/>
              <a:t>public var </a:t>
            </a:r>
            <a:r>
              <a:rPr lang="en-US" dirty="0" err="1"/>
              <a:t>bulgogi_brownPrefab:GameObject</a:t>
            </a:r>
            <a:r>
              <a:rPr lang="en-US" dirty="0"/>
              <a:t>;             </a:t>
            </a:r>
            <a:r>
              <a:rPr lang="en-US" dirty="0">
                <a:solidFill>
                  <a:srgbClr val="0066FF"/>
                </a:solidFill>
              </a:rPr>
              <a:t>//</a:t>
            </a:r>
            <a:r>
              <a:rPr lang="ko-KR" altLang="en-US" dirty="0">
                <a:solidFill>
                  <a:srgbClr val="0066FF"/>
                </a:solidFill>
              </a:rPr>
              <a:t>불고기소스 </a:t>
            </a:r>
            <a:r>
              <a:rPr lang="ko-KR" altLang="en-US" dirty="0" err="1">
                <a:solidFill>
                  <a:srgbClr val="0066FF"/>
                </a:solidFill>
              </a:rPr>
              <a:t>프리팹</a:t>
            </a:r>
            <a:endParaRPr lang="en-US" dirty="0">
              <a:solidFill>
                <a:srgbClr val="0066FF"/>
              </a:solidFill>
            </a:endParaRPr>
          </a:p>
          <a:p>
            <a:pPr lvl="0">
              <a:lnSpc>
                <a:spcPct val="150000"/>
              </a:lnSpc>
              <a:buSzPts val="1800"/>
            </a:pPr>
            <a:r>
              <a:rPr lang="en-US" dirty="0"/>
              <a:t>public var </a:t>
            </a:r>
            <a:r>
              <a:rPr lang="en-US" dirty="0" err="1"/>
              <a:t>bulgogi_yellowPrefab:GameObject</a:t>
            </a:r>
            <a:r>
              <a:rPr lang="en-US" dirty="0"/>
              <a:t>;             </a:t>
            </a:r>
            <a:r>
              <a:rPr lang="en-US" dirty="0">
                <a:solidFill>
                  <a:srgbClr val="0066FF"/>
                </a:solidFill>
              </a:rPr>
              <a:t>//</a:t>
            </a:r>
            <a:r>
              <a:rPr lang="ko-KR" altLang="en-US" dirty="0" err="1">
                <a:solidFill>
                  <a:srgbClr val="0066FF"/>
                </a:solidFill>
              </a:rPr>
              <a:t>머스타드</a:t>
            </a:r>
            <a:r>
              <a:rPr lang="ko-KR" altLang="en-US" dirty="0">
                <a:solidFill>
                  <a:srgbClr val="0066FF"/>
                </a:solidFill>
              </a:rPr>
              <a:t> </a:t>
            </a:r>
            <a:r>
              <a:rPr lang="ko-KR" altLang="en-US" dirty="0" err="1">
                <a:solidFill>
                  <a:srgbClr val="0066FF"/>
                </a:solidFill>
              </a:rPr>
              <a:t>프리팹</a:t>
            </a:r>
            <a:endParaRPr lang="en-US" dirty="0">
              <a:solidFill>
                <a:srgbClr val="0066FF"/>
              </a:solidFill>
            </a:endParaRPr>
          </a:p>
          <a:p>
            <a:pPr lvl="0">
              <a:lnSpc>
                <a:spcPct val="150000"/>
              </a:lnSpc>
              <a:buSzPts val="1800"/>
            </a:pPr>
            <a:r>
              <a:rPr lang="en-US" dirty="0"/>
              <a:t>public var </a:t>
            </a:r>
            <a:r>
              <a:rPr lang="en-US" dirty="0" err="1"/>
              <a:t>bulgogi_cokePrefab:GameObject</a:t>
            </a:r>
            <a:r>
              <a:rPr lang="en-US" dirty="0"/>
              <a:t>;               </a:t>
            </a:r>
            <a:r>
              <a:rPr lang="en-US" dirty="0">
                <a:solidFill>
                  <a:srgbClr val="0066FF"/>
                </a:solidFill>
              </a:rPr>
              <a:t>//</a:t>
            </a:r>
            <a:r>
              <a:rPr lang="ko-KR" altLang="en-US" dirty="0">
                <a:solidFill>
                  <a:srgbClr val="0066FF"/>
                </a:solidFill>
              </a:rPr>
              <a:t>콜라 </a:t>
            </a:r>
            <a:r>
              <a:rPr lang="ko-KR" altLang="en-US" dirty="0" err="1">
                <a:solidFill>
                  <a:srgbClr val="0066FF"/>
                </a:solidFill>
              </a:rPr>
              <a:t>프리팹</a:t>
            </a:r>
            <a:endParaRPr lang="en-US" dirty="0">
              <a:solidFill>
                <a:srgbClr val="0066FF"/>
              </a:solidFill>
            </a:endParaRPr>
          </a:p>
          <a:p>
            <a:pPr lvl="0">
              <a:lnSpc>
                <a:spcPct val="150000"/>
              </a:lnSpc>
              <a:buSzPts val="1800"/>
            </a:pPr>
            <a:r>
              <a:rPr lang="en-US" dirty="0"/>
              <a:t>public var </a:t>
            </a:r>
            <a:r>
              <a:rPr lang="en-US" dirty="0" err="1"/>
              <a:t>bulgogi_cucumberPrefab:GameObject</a:t>
            </a:r>
            <a:r>
              <a:rPr lang="en-US" dirty="0"/>
              <a:t>;           </a:t>
            </a:r>
            <a:r>
              <a:rPr lang="en-US" dirty="0">
                <a:solidFill>
                  <a:srgbClr val="0066FF"/>
                </a:solidFill>
              </a:rPr>
              <a:t>//</a:t>
            </a:r>
            <a:r>
              <a:rPr lang="ko-KR" altLang="en-US" dirty="0">
                <a:solidFill>
                  <a:srgbClr val="0066FF"/>
                </a:solidFill>
              </a:rPr>
              <a:t>오이 </a:t>
            </a:r>
            <a:r>
              <a:rPr lang="ko-KR" altLang="en-US" dirty="0" err="1">
                <a:solidFill>
                  <a:srgbClr val="0066FF"/>
                </a:solidFill>
              </a:rPr>
              <a:t>프리팹</a:t>
            </a:r>
            <a:endParaRPr lang="en-US" dirty="0">
              <a:solidFill>
                <a:srgbClr val="0066FF"/>
              </a:solidFill>
            </a:endParaRPr>
          </a:p>
          <a:p>
            <a:pPr lvl="0">
              <a:lnSpc>
                <a:spcPct val="150000"/>
              </a:lnSpc>
              <a:buSzPts val="1800"/>
            </a:pPr>
            <a:r>
              <a:rPr lang="en-US" dirty="0"/>
              <a:t>public var </a:t>
            </a:r>
            <a:r>
              <a:rPr lang="en-US" dirty="0" err="1"/>
              <a:t>bulgogi_baconPrefab:GameObject</a:t>
            </a:r>
            <a:r>
              <a:rPr lang="en-US" dirty="0"/>
              <a:t>;                 </a:t>
            </a:r>
            <a:r>
              <a:rPr lang="en-US" dirty="0">
                <a:solidFill>
                  <a:srgbClr val="0066FF"/>
                </a:solidFill>
              </a:rPr>
              <a:t>//</a:t>
            </a:r>
            <a:r>
              <a:rPr lang="ko-KR" altLang="en-US" dirty="0">
                <a:solidFill>
                  <a:srgbClr val="0066FF"/>
                </a:solidFill>
              </a:rPr>
              <a:t>베이컨 </a:t>
            </a:r>
            <a:r>
              <a:rPr lang="ko-KR" altLang="en-US" dirty="0" err="1">
                <a:solidFill>
                  <a:srgbClr val="0066FF"/>
                </a:solidFill>
              </a:rPr>
              <a:t>프리팹</a:t>
            </a:r>
            <a:endParaRPr lang="en-US" dirty="0">
              <a:solidFill>
                <a:srgbClr val="0066FF"/>
              </a:solidFill>
            </a:endParaRPr>
          </a:p>
          <a:p>
            <a:pPr lvl="0">
              <a:lnSpc>
                <a:spcPct val="150000"/>
              </a:lnSpc>
              <a:buSzPts val="1800"/>
            </a:pPr>
            <a:r>
              <a:rPr lang="en-US" dirty="0"/>
              <a:t>public var </a:t>
            </a:r>
            <a:r>
              <a:rPr lang="en-US" dirty="0" err="1"/>
              <a:t>bulgogi_redPrefab:GameObject</a:t>
            </a:r>
            <a:r>
              <a:rPr lang="en-US" dirty="0"/>
              <a:t>;                      </a:t>
            </a:r>
            <a:r>
              <a:rPr lang="en-US" dirty="0">
                <a:solidFill>
                  <a:srgbClr val="0066FF"/>
                </a:solidFill>
              </a:rPr>
              <a:t>//</a:t>
            </a:r>
            <a:r>
              <a:rPr lang="ko-KR" altLang="en-US" dirty="0" err="1">
                <a:solidFill>
                  <a:srgbClr val="0066FF"/>
                </a:solidFill>
              </a:rPr>
              <a:t>케찹</a:t>
            </a:r>
            <a:r>
              <a:rPr lang="ko-KR" altLang="en-US" dirty="0">
                <a:solidFill>
                  <a:srgbClr val="0066FF"/>
                </a:solidFill>
              </a:rPr>
              <a:t> </a:t>
            </a:r>
            <a:r>
              <a:rPr lang="ko-KR" altLang="en-US" dirty="0" err="1">
                <a:solidFill>
                  <a:srgbClr val="0066FF"/>
                </a:solidFill>
              </a:rPr>
              <a:t>프리팹</a:t>
            </a:r>
            <a:endParaRPr lang="en-US" dirty="0">
              <a:solidFill>
                <a:srgbClr val="0066FF"/>
              </a:solidFill>
            </a:endParaRPr>
          </a:p>
          <a:p>
            <a:pPr lvl="0">
              <a:lnSpc>
                <a:spcPct val="150000"/>
              </a:lnSpc>
              <a:buSzPts val="1800"/>
            </a:pPr>
            <a:r>
              <a:rPr lang="en-US" dirty="0"/>
              <a:t>public var </a:t>
            </a:r>
            <a:r>
              <a:rPr lang="en-US" dirty="0" err="1"/>
              <a:t>bulgogi_whitePrefab:GameObject</a:t>
            </a:r>
            <a:r>
              <a:rPr lang="en-US" dirty="0"/>
              <a:t>;                   </a:t>
            </a:r>
            <a:r>
              <a:rPr lang="en-US" dirty="0">
                <a:solidFill>
                  <a:srgbClr val="0066FF"/>
                </a:solidFill>
              </a:rPr>
              <a:t>//</a:t>
            </a:r>
            <a:r>
              <a:rPr lang="ko-KR" altLang="en-US" dirty="0">
                <a:solidFill>
                  <a:srgbClr val="0066FF"/>
                </a:solidFill>
              </a:rPr>
              <a:t>마요네즈 </a:t>
            </a:r>
            <a:r>
              <a:rPr lang="ko-KR" altLang="en-US" dirty="0" err="1">
                <a:solidFill>
                  <a:srgbClr val="0066FF"/>
                </a:solidFill>
              </a:rPr>
              <a:t>프리팹</a:t>
            </a:r>
            <a:r>
              <a:rPr lang="ko-KR" altLang="en-US" dirty="0">
                <a:solidFill>
                  <a:srgbClr val="0066FF"/>
                </a:solidFill>
              </a:rPr>
              <a:t> 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rgbClr val="0066FF"/>
              </a:solidFill>
              <a:effectLst/>
              <a:uLnTx/>
              <a:uFillTx/>
              <a:sym typeface="Arial"/>
            </a:endParaRPr>
          </a:p>
        </p:txBody>
      </p:sp>
      <p:sp>
        <p:nvSpPr>
          <p:cNvPr id="10" name="Shape 149">
            <a:extLst>
              <a:ext uri="{FF2B5EF4-FFF2-40B4-BE49-F238E27FC236}">
                <a16:creationId xmlns:a16="http://schemas.microsoft.com/office/drawing/2014/main" id="{48975994-63A4-4CB0-8817-B89F2237885A}"/>
              </a:ext>
            </a:extLst>
          </p:cNvPr>
          <p:cNvSpPr/>
          <p:nvPr/>
        </p:nvSpPr>
        <p:spPr>
          <a:xfrm>
            <a:off x="1313854" y="194303"/>
            <a:ext cx="4219843" cy="6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50000"/>
              </a:lnSpc>
              <a:buSzPts val="2800"/>
            </a:pPr>
            <a:r>
              <a:rPr lang="ko-KR" altLang="en-US" sz="2800" dirty="0">
                <a:solidFill>
                  <a:schemeClr val="tx1"/>
                </a:solidFill>
              </a:rPr>
              <a:t>직접 제작</a:t>
            </a:r>
            <a:r>
              <a:rPr lang="en-US" altLang="ko-KR" sz="2800" dirty="0">
                <a:solidFill>
                  <a:schemeClr val="tx1"/>
                </a:solidFill>
              </a:rPr>
              <a:t>/</a:t>
            </a:r>
            <a:r>
              <a:rPr lang="ko-KR" altLang="en-US" sz="2800" dirty="0">
                <a:solidFill>
                  <a:schemeClr val="tx1"/>
                </a:solidFill>
              </a:rPr>
              <a:t>해결한 사항들</a:t>
            </a:r>
          </a:p>
        </p:txBody>
      </p:sp>
      <p:pic>
        <p:nvPicPr>
          <p:cNvPr id="11" name="Shape 151">
            <a:extLst>
              <a:ext uri="{FF2B5EF4-FFF2-40B4-BE49-F238E27FC236}">
                <a16:creationId xmlns:a16="http://schemas.microsoft.com/office/drawing/2014/main" id="{AA841C70-EA3B-4D61-A24C-DB3B6CBEB83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24881" y="296750"/>
            <a:ext cx="684900" cy="6849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DBDD6CA9-47E5-4180-BA53-890748CC9544}"/>
              </a:ext>
            </a:extLst>
          </p:cNvPr>
          <p:cNvSpPr/>
          <p:nvPr/>
        </p:nvSpPr>
        <p:spPr>
          <a:xfrm>
            <a:off x="3027731" y="1770965"/>
            <a:ext cx="792088" cy="326261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맑은 고딕" panose="020B0503020000020004" pitchFamily="50" charset="-127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78014838"/>
      </p:ext>
    </p:extLst>
  </p:cSld>
  <p:clrMapOvr>
    <a:masterClrMapping/>
  </p:clrMapOvr>
  <p:transition spd="slow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/>
          <p:nvPr/>
        </p:nvSpPr>
        <p:spPr>
          <a:xfrm>
            <a:off x="536325" y="313376"/>
            <a:ext cx="1032900" cy="6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r>
              <a:rPr kumimoji="0" lang="en-US" altLang="ko-KR" sz="2400" b="0" i="0" u="none" strike="noStrike" kern="0" cap="none" spc="0" normalizeH="0" baseline="0" noProof="0" dirty="0">
                <a:ln>
                  <a:noFill/>
                </a:ln>
                <a:solidFill>
                  <a:srgbClr val="9B86BE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03</a:t>
            </a:r>
            <a:endParaRPr kumimoji="0" sz="2400" b="0" i="0" u="none" strike="noStrike" kern="0" cap="none" spc="0" normalizeH="0" baseline="0" noProof="0" dirty="0">
              <a:ln>
                <a:noFill/>
              </a:ln>
              <a:solidFill>
                <a:srgbClr val="9B86BE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Shape 152">
            <a:extLst>
              <a:ext uri="{FF2B5EF4-FFF2-40B4-BE49-F238E27FC236}">
                <a16:creationId xmlns:a16="http://schemas.microsoft.com/office/drawing/2014/main" id="{1E531265-9FBE-40DB-A76A-7E31762FC7A6}"/>
              </a:ext>
            </a:extLst>
          </p:cNvPr>
          <p:cNvSpPr txBox="1"/>
          <p:nvPr/>
        </p:nvSpPr>
        <p:spPr>
          <a:xfrm>
            <a:off x="972200" y="1556792"/>
            <a:ext cx="11344296" cy="48411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66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Generator.js                                      </a:t>
            </a:r>
            <a:r>
              <a:rPr kumimoji="0" lang="en-US" sz="1600" b="1" i="0" u="none" strike="noStrike" kern="0" cap="none" spc="0" normalizeH="0" baseline="0" noProof="0" dirty="0" err="1">
                <a:ln>
                  <a:noFill/>
                </a:ln>
                <a:solidFill>
                  <a:srgbClr val="0066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bulgogi_scene</a:t>
            </a:r>
            <a:r>
              <a: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66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이라는 </a:t>
            </a:r>
            <a:r>
              <a:rPr kumimoji="0" lang="en-US" altLang="ko-KR" sz="1600" b="1" i="0" u="none" strike="noStrike" kern="0" cap="none" spc="0" normalizeH="0" baseline="0" noProof="0" dirty="0" err="1">
                <a:ln>
                  <a:noFill/>
                </a:ln>
                <a:solidFill>
                  <a:srgbClr val="0066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GameObject</a:t>
            </a:r>
            <a:r>
              <a: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66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에 적용</a:t>
            </a:r>
            <a:endParaRPr kumimoji="0" lang="en-US" altLang="ko-KR" sz="16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lvl="0">
              <a:lnSpc>
                <a:spcPct val="150000"/>
              </a:lnSpc>
              <a:buSzPts val="1800"/>
            </a:pPr>
            <a:endParaRPr lang="en-US" sz="1800" dirty="0"/>
          </a:p>
          <a:p>
            <a:pPr lvl="0">
              <a:lnSpc>
                <a:spcPct val="150000"/>
              </a:lnSpc>
              <a:buSzPts val="1800"/>
            </a:pPr>
            <a:endParaRPr lang="en-US" sz="1800" dirty="0"/>
          </a:p>
          <a:p>
            <a:pPr lvl="0">
              <a:lnSpc>
                <a:spcPct val="150000"/>
              </a:lnSpc>
              <a:buSzPts val="1800"/>
            </a:pPr>
            <a:r>
              <a:rPr lang="en-US" dirty="0"/>
              <a:t>function Die(){                         </a:t>
            </a:r>
            <a:r>
              <a:rPr lang="en-US" dirty="0">
                <a:solidFill>
                  <a:srgbClr val="0066FF"/>
                </a:solidFill>
              </a:rPr>
              <a:t>//</a:t>
            </a:r>
            <a:r>
              <a:rPr lang="ko-KR" altLang="en-US" dirty="0">
                <a:solidFill>
                  <a:srgbClr val="0066FF"/>
                </a:solidFill>
              </a:rPr>
              <a:t>이 함수는 </a:t>
            </a:r>
            <a:r>
              <a:rPr lang="en-US" altLang="ko-KR" dirty="0">
                <a:solidFill>
                  <a:srgbClr val="0066FF"/>
                </a:solidFill>
              </a:rPr>
              <a:t>life</a:t>
            </a:r>
            <a:r>
              <a:rPr lang="ko-KR" altLang="en-US" dirty="0">
                <a:solidFill>
                  <a:srgbClr val="0066FF"/>
                </a:solidFill>
              </a:rPr>
              <a:t>가 </a:t>
            </a:r>
            <a:r>
              <a:rPr lang="en-US" altLang="ko-KR" dirty="0">
                <a:solidFill>
                  <a:srgbClr val="0066FF"/>
                </a:solidFill>
              </a:rPr>
              <a:t>0 </a:t>
            </a:r>
            <a:r>
              <a:rPr lang="ko-KR" altLang="en-US" dirty="0">
                <a:solidFill>
                  <a:srgbClr val="0066FF"/>
                </a:solidFill>
              </a:rPr>
              <a:t>되었거나 아이템을 다 먹어서 게임이 끝났을 때 캐릭터와</a:t>
            </a:r>
            <a:r>
              <a:rPr lang="ko-KR" altLang="en-US" dirty="0"/>
              <a:t>                                                                                                                                </a:t>
            </a:r>
            <a:endParaRPr lang="en-US" dirty="0"/>
          </a:p>
          <a:p>
            <a:pPr lvl="0">
              <a:lnSpc>
                <a:spcPct val="150000"/>
              </a:lnSpc>
              <a:buSzPts val="1800"/>
            </a:pPr>
            <a:r>
              <a:rPr lang="en-US" dirty="0"/>
              <a:t>	enabled=false;            </a:t>
            </a:r>
            <a:r>
              <a:rPr lang="ko-KR" altLang="en-US" dirty="0">
                <a:solidFill>
                  <a:srgbClr val="0066FF"/>
                </a:solidFill>
              </a:rPr>
              <a:t>배경복제</a:t>
            </a:r>
            <a:r>
              <a:rPr lang="en-US" altLang="ko-KR" dirty="0">
                <a:solidFill>
                  <a:srgbClr val="0066FF"/>
                </a:solidFill>
              </a:rPr>
              <a:t>, </a:t>
            </a:r>
            <a:r>
              <a:rPr lang="ko-KR" altLang="en-US" dirty="0">
                <a:solidFill>
                  <a:srgbClr val="0066FF"/>
                </a:solidFill>
              </a:rPr>
              <a:t>아이템 생성을 정지 시키기 위한 함수이다</a:t>
            </a:r>
            <a:r>
              <a:rPr lang="en-US" dirty="0">
                <a:solidFill>
                  <a:srgbClr val="0066FF"/>
                </a:solidFill>
              </a:rPr>
              <a:t>                                      </a:t>
            </a:r>
          </a:p>
          <a:p>
            <a:pPr lvl="0">
              <a:lnSpc>
                <a:spcPct val="150000"/>
              </a:lnSpc>
              <a:buSzPts val="1800"/>
            </a:pPr>
            <a:r>
              <a:rPr lang="en-US" dirty="0"/>
              <a:t>}</a:t>
            </a:r>
          </a:p>
          <a:p>
            <a:pPr lvl="0">
              <a:lnSpc>
                <a:spcPct val="150000"/>
              </a:lnSpc>
              <a:buSzPts val="1800"/>
            </a:pPr>
            <a:r>
              <a:rPr lang="en-US" dirty="0"/>
              <a:t>function Start ()                       </a:t>
            </a:r>
            <a:r>
              <a:rPr lang="en-US" dirty="0">
                <a:solidFill>
                  <a:srgbClr val="0066FF"/>
                </a:solidFill>
              </a:rPr>
              <a:t>//</a:t>
            </a:r>
            <a:r>
              <a:rPr lang="ko-KR" altLang="en-US" dirty="0">
                <a:solidFill>
                  <a:srgbClr val="0066FF"/>
                </a:solidFill>
              </a:rPr>
              <a:t>이 함수는 </a:t>
            </a:r>
            <a:r>
              <a:rPr lang="en-US" altLang="ko-KR" dirty="0">
                <a:solidFill>
                  <a:srgbClr val="0066FF"/>
                </a:solidFill>
              </a:rPr>
              <a:t>timer</a:t>
            </a:r>
            <a:r>
              <a:rPr lang="ko-KR" altLang="en-US" dirty="0">
                <a:solidFill>
                  <a:srgbClr val="0066FF"/>
                </a:solidFill>
              </a:rPr>
              <a:t>를 </a:t>
            </a:r>
            <a:r>
              <a:rPr lang="ko-KR" altLang="en-US" dirty="0" err="1">
                <a:solidFill>
                  <a:srgbClr val="0066FF"/>
                </a:solidFill>
              </a:rPr>
              <a:t>초기화시키는</a:t>
            </a:r>
            <a:r>
              <a:rPr lang="ko-KR" altLang="en-US" dirty="0">
                <a:solidFill>
                  <a:srgbClr val="0066FF"/>
                </a:solidFill>
              </a:rPr>
              <a:t> 역할을 한다</a:t>
            </a:r>
            <a:endParaRPr lang="en-US" dirty="0">
              <a:solidFill>
                <a:srgbClr val="0066FF"/>
              </a:solidFill>
            </a:endParaRPr>
          </a:p>
          <a:p>
            <a:pPr lvl="0">
              <a:lnSpc>
                <a:spcPct val="150000"/>
              </a:lnSpc>
              <a:buSzPts val="1800"/>
            </a:pPr>
            <a:r>
              <a:rPr lang="en-US" dirty="0"/>
              <a:t>{</a:t>
            </a:r>
          </a:p>
          <a:p>
            <a:pPr lvl="0">
              <a:lnSpc>
                <a:spcPct val="150000"/>
              </a:lnSpc>
              <a:buSzPts val="1800"/>
            </a:pPr>
            <a:r>
              <a:rPr lang="en-US" dirty="0"/>
              <a:t>	timer = 0.0;</a:t>
            </a:r>
          </a:p>
          <a:p>
            <a:pPr lvl="0">
              <a:lnSpc>
                <a:spcPct val="150000"/>
              </a:lnSpc>
              <a:buSzPts val="1800"/>
            </a:pPr>
            <a:r>
              <a:rPr lang="en-US" dirty="0"/>
              <a:t>}</a:t>
            </a:r>
          </a:p>
          <a:p>
            <a:pPr lvl="0">
              <a:lnSpc>
                <a:spcPct val="150000"/>
              </a:lnSpc>
              <a:buSzPts val="1800"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" name="Shape 149">
            <a:extLst>
              <a:ext uri="{FF2B5EF4-FFF2-40B4-BE49-F238E27FC236}">
                <a16:creationId xmlns:a16="http://schemas.microsoft.com/office/drawing/2014/main" id="{089393C0-10C0-48B6-8596-72E2CE6E53AD}"/>
              </a:ext>
            </a:extLst>
          </p:cNvPr>
          <p:cNvSpPr/>
          <p:nvPr/>
        </p:nvSpPr>
        <p:spPr>
          <a:xfrm>
            <a:off x="1313854" y="194303"/>
            <a:ext cx="4219843" cy="6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50000"/>
              </a:lnSpc>
              <a:buSzPts val="2800"/>
            </a:pPr>
            <a:r>
              <a:rPr lang="ko-KR" altLang="en-US" sz="2800" dirty="0">
                <a:solidFill>
                  <a:schemeClr val="tx1"/>
                </a:solidFill>
              </a:rPr>
              <a:t>직접 제작</a:t>
            </a:r>
            <a:r>
              <a:rPr lang="en-US" altLang="ko-KR" sz="2800" dirty="0">
                <a:solidFill>
                  <a:schemeClr val="tx1"/>
                </a:solidFill>
              </a:rPr>
              <a:t>/</a:t>
            </a:r>
            <a:r>
              <a:rPr lang="ko-KR" altLang="en-US" sz="2800" dirty="0">
                <a:solidFill>
                  <a:schemeClr val="tx1"/>
                </a:solidFill>
              </a:rPr>
              <a:t>해결한 사항들</a:t>
            </a:r>
          </a:p>
        </p:txBody>
      </p:sp>
      <p:pic>
        <p:nvPicPr>
          <p:cNvPr id="12" name="Shape 151">
            <a:extLst>
              <a:ext uri="{FF2B5EF4-FFF2-40B4-BE49-F238E27FC236}">
                <a16:creationId xmlns:a16="http://schemas.microsoft.com/office/drawing/2014/main" id="{8BD653C0-4F9D-41D1-9330-9B6D20547DB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24881" y="296750"/>
            <a:ext cx="684900" cy="6849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Shape 152">
            <a:extLst>
              <a:ext uri="{FF2B5EF4-FFF2-40B4-BE49-F238E27FC236}">
                <a16:creationId xmlns:a16="http://schemas.microsoft.com/office/drawing/2014/main" id="{BB78D3D9-633C-462F-A10E-C01C15411205}"/>
              </a:ext>
            </a:extLst>
          </p:cNvPr>
          <p:cNvSpPr txBox="1"/>
          <p:nvPr/>
        </p:nvSpPr>
        <p:spPr>
          <a:xfrm>
            <a:off x="972200" y="967720"/>
            <a:ext cx="7442700" cy="50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아이템 랜덤으로 생성된다</a:t>
            </a:r>
            <a:r>
              <a:rPr kumimoji="0" lang="en-US" altLang="ko-KR" sz="1800" b="1" i="0" u="none" strike="noStrike" kern="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.</a:t>
            </a:r>
            <a:endParaRPr kumimoji="0" sz="1800" b="1" i="0" u="none" strike="noStrike" kern="0" cap="none" spc="0" normalizeH="0" baseline="0" noProof="0" dirty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14F08709-B116-471D-9A0F-F3CE6F241BEE}"/>
              </a:ext>
            </a:extLst>
          </p:cNvPr>
          <p:cNvSpPr/>
          <p:nvPr/>
        </p:nvSpPr>
        <p:spPr>
          <a:xfrm>
            <a:off x="2999656" y="1700808"/>
            <a:ext cx="792088" cy="326261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맑은 고딕" panose="020B0503020000020004" pitchFamily="50" charset="-127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0514165"/>
      </p:ext>
    </p:extLst>
  </p:cSld>
  <p:clrMapOvr>
    <a:masterClrMapping/>
  </p:clrMapOvr>
  <p:transition spd="slow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/>
          <p:nvPr/>
        </p:nvSpPr>
        <p:spPr>
          <a:xfrm>
            <a:off x="536325" y="313376"/>
            <a:ext cx="1032900" cy="6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r>
              <a:rPr kumimoji="0" lang="en-US" altLang="ko-KR" sz="2400" b="0" i="0" u="none" strike="noStrike" kern="0" cap="none" spc="0" normalizeH="0" baseline="0" noProof="0" dirty="0">
                <a:ln>
                  <a:noFill/>
                </a:ln>
                <a:solidFill>
                  <a:srgbClr val="9B86BE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03</a:t>
            </a:r>
            <a:endParaRPr kumimoji="0" sz="2400" b="0" i="0" u="none" strike="noStrike" kern="0" cap="none" spc="0" normalizeH="0" baseline="0" noProof="0" dirty="0">
              <a:ln>
                <a:noFill/>
              </a:ln>
              <a:solidFill>
                <a:srgbClr val="9B86BE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Shape 152">
            <a:extLst>
              <a:ext uri="{FF2B5EF4-FFF2-40B4-BE49-F238E27FC236}">
                <a16:creationId xmlns:a16="http://schemas.microsoft.com/office/drawing/2014/main" id="{1E531265-9FBE-40DB-A76A-7E31762FC7A6}"/>
              </a:ext>
            </a:extLst>
          </p:cNvPr>
          <p:cNvSpPr txBox="1"/>
          <p:nvPr/>
        </p:nvSpPr>
        <p:spPr>
          <a:xfrm>
            <a:off x="972200" y="1628237"/>
            <a:ext cx="10948251" cy="5035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66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Generator.js                                      </a:t>
            </a:r>
            <a:r>
              <a:rPr kumimoji="0" lang="en-US" sz="1600" b="1" i="0" u="none" strike="noStrike" kern="0" cap="none" spc="0" normalizeH="0" baseline="0" noProof="0" dirty="0" err="1">
                <a:ln>
                  <a:noFill/>
                </a:ln>
                <a:solidFill>
                  <a:srgbClr val="0066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bulgogi_scene</a:t>
            </a:r>
            <a:r>
              <a: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66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이라는 </a:t>
            </a:r>
            <a:r>
              <a:rPr kumimoji="0" lang="en-US" altLang="ko-KR" sz="1600" b="1" i="0" u="none" strike="noStrike" kern="0" cap="none" spc="0" normalizeH="0" baseline="0" noProof="0" dirty="0" err="1">
                <a:ln>
                  <a:noFill/>
                </a:ln>
                <a:solidFill>
                  <a:srgbClr val="0066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GameObject</a:t>
            </a:r>
            <a:r>
              <a: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66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에 적용</a:t>
            </a:r>
            <a:endParaRPr kumimoji="0" lang="en-US" altLang="ko-KR" sz="16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lvl="0">
              <a:lnSpc>
                <a:spcPct val="150000"/>
              </a:lnSpc>
              <a:buSzPts val="1800"/>
            </a:pPr>
            <a:r>
              <a:rPr lang="en-US" altLang="ko-KR" sz="1600" dirty="0"/>
              <a:t>fu</a:t>
            </a:r>
            <a:r>
              <a:rPr lang="en-US" altLang="ko-KR" dirty="0"/>
              <a:t>nction Update ()                                  </a:t>
            </a:r>
          </a:p>
          <a:p>
            <a:pPr lvl="0">
              <a:lnSpc>
                <a:spcPct val="150000"/>
              </a:lnSpc>
              <a:buSzPts val="1800"/>
            </a:pPr>
            <a:r>
              <a:rPr lang="en-US" altLang="ko-KR" dirty="0"/>
              <a:t>{</a:t>
            </a:r>
          </a:p>
          <a:p>
            <a:pPr lvl="0">
              <a:lnSpc>
                <a:spcPct val="150000"/>
              </a:lnSpc>
              <a:buSzPts val="1800"/>
            </a:pPr>
            <a:r>
              <a:rPr lang="en-US" altLang="ko-KR" dirty="0"/>
              <a:t>	timer -= </a:t>
            </a:r>
            <a:r>
              <a:rPr lang="en-US" altLang="ko-KR" dirty="0" err="1"/>
              <a:t>Time.deltaTime</a:t>
            </a:r>
            <a:r>
              <a:rPr lang="en-US" altLang="ko-KR" dirty="0"/>
              <a:t>;              </a:t>
            </a:r>
            <a:r>
              <a:rPr lang="en-US" altLang="ko-KR" dirty="0">
                <a:solidFill>
                  <a:srgbClr val="0066FF"/>
                </a:solidFill>
              </a:rPr>
              <a:t>//timer</a:t>
            </a:r>
            <a:r>
              <a:rPr lang="ko-KR" altLang="en-US" dirty="0">
                <a:solidFill>
                  <a:srgbClr val="0066FF"/>
                </a:solidFill>
              </a:rPr>
              <a:t>를 시간이 지남에 따라 감소시켜준다</a:t>
            </a:r>
            <a:r>
              <a:rPr lang="en-US" altLang="ko-KR" dirty="0">
                <a:solidFill>
                  <a:srgbClr val="0066FF"/>
                </a:solidFill>
              </a:rPr>
              <a:t>.</a:t>
            </a:r>
          </a:p>
          <a:p>
            <a:pPr lvl="0">
              <a:lnSpc>
                <a:spcPct val="150000"/>
              </a:lnSpc>
              <a:buSzPts val="1800"/>
            </a:pPr>
            <a:r>
              <a:rPr lang="en-US" altLang="ko-KR" dirty="0"/>
              <a:t>	if(timer &lt; 0.0){		           </a:t>
            </a:r>
            <a:r>
              <a:rPr lang="en-US" altLang="ko-KR" dirty="0">
                <a:solidFill>
                  <a:srgbClr val="0066FF"/>
                </a:solidFill>
              </a:rPr>
              <a:t>//timer</a:t>
            </a:r>
            <a:r>
              <a:rPr lang="ko-KR" altLang="en-US" dirty="0">
                <a:solidFill>
                  <a:srgbClr val="0066FF"/>
                </a:solidFill>
              </a:rPr>
              <a:t>를 감소시키다가 </a:t>
            </a:r>
            <a:r>
              <a:rPr lang="en-US" altLang="ko-KR" dirty="0">
                <a:solidFill>
                  <a:srgbClr val="0066FF"/>
                </a:solidFill>
              </a:rPr>
              <a:t>timer</a:t>
            </a:r>
            <a:r>
              <a:rPr lang="ko-KR" altLang="en-US" dirty="0">
                <a:solidFill>
                  <a:srgbClr val="0066FF"/>
                </a:solidFill>
              </a:rPr>
              <a:t>가 </a:t>
            </a:r>
            <a:r>
              <a:rPr lang="en-US" altLang="ko-KR" dirty="0">
                <a:solidFill>
                  <a:srgbClr val="0066FF"/>
                </a:solidFill>
              </a:rPr>
              <a:t>0.0</a:t>
            </a:r>
            <a:r>
              <a:rPr lang="ko-KR" altLang="en-US" dirty="0">
                <a:solidFill>
                  <a:srgbClr val="0066FF"/>
                </a:solidFill>
              </a:rPr>
              <a:t>보다 작게 되면 </a:t>
            </a:r>
            <a:r>
              <a:rPr lang="en-US" altLang="ko-KR" dirty="0" err="1">
                <a:solidFill>
                  <a:srgbClr val="0066FF"/>
                </a:solidFill>
              </a:rPr>
              <a:t>selectPrefab</a:t>
            </a:r>
            <a:r>
              <a:rPr lang="en-US" altLang="ko-KR" dirty="0">
                <a:solidFill>
                  <a:srgbClr val="0066FF"/>
                </a:solidFill>
              </a:rPr>
              <a:t>()</a:t>
            </a:r>
            <a:r>
              <a:rPr lang="ko-KR" altLang="en-US" dirty="0">
                <a:solidFill>
                  <a:srgbClr val="0066FF"/>
                </a:solidFill>
              </a:rPr>
              <a:t>                                                  </a:t>
            </a:r>
            <a:r>
              <a:rPr lang="en-US" altLang="ko-KR" dirty="0"/>
              <a:t>	</a:t>
            </a:r>
            <a:r>
              <a:rPr lang="en-US" altLang="ko-KR" dirty="0" err="1"/>
              <a:t>selectPrefab</a:t>
            </a:r>
            <a:r>
              <a:rPr lang="en-US" altLang="ko-KR" dirty="0"/>
              <a:t>();                                </a:t>
            </a:r>
            <a:r>
              <a:rPr lang="ko-KR" altLang="en-US" dirty="0">
                <a:solidFill>
                  <a:srgbClr val="0066FF"/>
                </a:solidFill>
              </a:rPr>
              <a:t>통해 생성할 아이템을 고르고 </a:t>
            </a:r>
            <a:r>
              <a:rPr lang="en-US" altLang="ko-KR" dirty="0">
                <a:solidFill>
                  <a:srgbClr val="0066FF"/>
                </a:solidFill>
              </a:rPr>
              <a:t>instantiate</a:t>
            </a:r>
            <a:r>
              <a:rPr lang="ko-KR" altLang="en-US" dirty="0">
                <a:solidFill>
                  <a:srgbClr val="0066FF"/>
                </a:solidFill>
              </a:rPr>
              <a:t>을 해준다</a:t>
            </a:r>
            <a:r>
              <a:rPr lang="en-US" altLang="ko-KR" dirty="0">
                <a:solidFill>
                  <a:srgbClr val="0066FF"/>
                </a:solidFill>
              </a:rPr>
              <a:t>.</a:t>
            </a:r>
          </a:p>
          <a:p>
            <a:pPr lvl="0">
              <a:lnSpc>
                <a:spcPct val="150000"/>
              </a:lnSpc>
              <a:buSzPts val="1800"/>
            </a:pPr>
            <a:r>
              <a:rPr lang="en-US" altLang="ko-KR" dirty="0"/>
              <a:t>	Instantiate(prefab, </a:t>
            </a:r>
            <a:r>
              <a:rPr lang="en-US" altLang="ko-KR" dirty="0" err="1"/>
              <a:t>transform.position</a:t>
            </a:r>
            <a:r>
              <a:rPr lang="en-US" altLang="ko-KR" dirty="0"/>
              <a:t>, </a:t>
            </a:r>
            <a:r>
              <a:rPr lang="en-US" altLang="ko-KR" dirty="0" err="1"/>
              <a:t>transform.rotation</a:t>
            </a:r>
            <a:r>
              <a:rPr lang="en-US" altLang="ko-KR" dirty="0"/>
              <a:t>);</a:t>
            </a:r>
          </a:p>
          <a:p>
            <a:pPr lvl="0">
              <a:lnSpc>
                <a:spcPct val="150000"/>
              </a:lnSpc>
              <a:buSzPts val="1800"/>
            </a:pPr>
            <a:r>
              <a:rPr lang="en-US" altLang="ko-KR" dirty="0"/>
              <a:t>	timer = interval;	                          </a:t>
            </a:r>
            <a:r>
              <a:rPr lang="en-US" altLang="ko-KR" dirty="0">
                <a:solidFill>
                  <a:srgbClr val="0066FF"/>
                </a:solidFill>
              </a:rPr>
              <a:t>//</a:t>
            </a:r>
            <a:r>
              <a:rPr lang="ko-KR" altLang="en-US" dirty="0">
                <a:solidFill>
                  <a:srgbClr val="0066FF"/>
                </a:solidFill>
              </a:rPr>
              <a:t>마지막으로 </a:t>
            </a:r>
            <a:r>
              <a:rPr lang="en-US" altLang="ko-KR" dirty="0">
                <a:solidFill>
                  <a:srgbClr val="0066FF"/>
                </a:solidFill>
              </a:rPr>
              <a:t>timer</a:t>
            </a:r>
            <a:r>
              <a:rPr lang="ko-KR" altLang="en-US" dirty="0">
                <a:solidFill>
                  <a:srgbClr val="0066FF"/>
                </a:solidFill>
              </a:rPr>
              <a:t>를 </a:t>
            </a:r>
            <a:r>
              <a:rPr lang="en-US" altLang="ko-KR" dirty="0">
                <a:solidFill>
                  <a:srgbClr val="0066FF"/>
                </a:solidFill>
              </a:rPr>
              <a:t>interval</a:t>
            </a:r>
            <a:r>
              <a:rPr lang="ko-KR" altLang="en-US" dirty="0">
                <a:solidFill>
                  <a:srgbClr val="0066FF"/>
                </a:solidFill>
              </a:rPr>
              <a:t>만큼 다시 초기화 시킨다</a:t>
            </a:r>
            <a:r>
              <a:rPr lang="en-US" altLang="ko-KR" dirty="0">
                <a:solidFill>
                  <a:srgbClr val="0066FF"/>
                </a:solidFill>
              </a:rPr>
              <a:t>.</a:t>
            </a:r>
          </a:p>
          <a:p>
            <a:pPr lvl="0">
              <a:lnSpc>
                <a:spcPct val="150000"/>
              </a:lnSpc>
              <a:buSzPts val="1800"/>
            </a:pPr>
            <a:r>
              <a:rPr lang="en-US" altLang="ko-KR" dirty="0"/>
              <a:t>	}</a:t>
            </a:r>
          </a:p>
          <a:p>
            <a:pPr lvl="0">
              <a:lnSpc>
                <a:spcPct val="150000"/>
              </a:lnSpc>
              <a:buSzPts val="1800"/>
            </a:pPr>
            <a:r>
              <a:rPr lang="en-US" altLang="ko-KR" dirty="0"/>
              <a:t>}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rgbClr val="0066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" name="Shape 149">
            <a:extLst>
              <a:ext uri="{FF2B5EF4-FFF2-40B4-BE49-F238E27FC236}">
                <a16:creationId xmlns:a16="http://schemas.microsoft.com/office/drawing/2014/main" id="{CE8A5E74-65DE-4CEB-8585-CB4BFE5C141A}"/>
              </a:ext>
            </a:extLst>
          </p:cNvPr>
          <p:cNvSpPr/>
          <p:nvPr/>
        </p:nvSpPr>
        <p:spPr>
          <a:xfrm>
            <a:off x="1313854" y="194303"/>
            <a:ext cx="4219843" cy="6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50000"/>
              </a:lnSpc>
              <a:buSzPts val="2800"/>
            </a:pPr>
            <a:r>
              <a:rPr lang="ko-KR" altLang="en-US" sz="2800" dirty="0">
                <a:solidFill>
                  <a:schemeClr val="tx1"/>
                </a:solidFill>
              </a:rPr>
              <a:t>직접 제작</a:t>
            </a:r>
            <a:r>
              <a:rPr lang="en-US" altLang="ko-KR" sz="2800" dirty="0">
                <a:solidFill>
                  <a:schemeClr val="tx1"/>
                </a:solidFill>
              </a:rPr>
              <a:t>/</a:t>
            </a:r>
            <a:r>
              <a:rPr lang="ko-KR" altLang="en-US" sz="2800" dirty="0">
                <a:solidFill>
                  <a:schemeClr val="tx1"/>
                </a:solidFill>
              </a:rPr>
              <a:t>해결한 사항들</a:t>
            </a:r>
          </a:p>
        </p:txBody>
      </p:sp>
      <p:pic>
        <p:nvPicPr>
          <p:cNvPr id="10" name="Shape 151">
            <a:extLst>
              <a:ext uri="{FF2B5EF4-FFF2-40B4-BE49-F238E27FC236}">
                <a16:creationId xmlns:a16="http://schemas.microsoft.com/office/drawing/2014/main" id="{EA3A563E-E20B-49DF-A353-65766A8A15C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24881" y="296750"/>
            <a:ext cx="684900" cy="6849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Shape 152">
            <a:extLst>
              <a:ext uri="{FF2B5EF4-FFF2-40B4-BE49-F238E27FC236}">
                <a16:creationId xmlns:a16="http://schemas.microsoft.com/office/drawing/2014/main" id="{9C8A028D-0002-4730-9FE4-89EE5F9D9D95}"/>
              </a:ext>
            </a:extLst>
          </p:cNvPr>
          <p:cNvSpPr txBox="1"/>
          <p:nvPr/>
        </p:nvSpPr>
        <p:spPr>
          <a:xfrm>
            <a:off x="972200" y="967720"/>
            <a:ext cx="7442700" cy="50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아이템 랜덤으로 생성된다</a:t>
            </a:r>
            <a:r>
              <a:rPr kumimoji="0" lang="en-US" altLang="ko-KR" sz="1800" b="1" i="0" u="none" strike="noStrike" kern="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.</a:t>
            </a:r>
            <a:endParaRPr kumimoji="0" sz="1800" b="1" i="0" u="none" strike="noStrike" kern="0" cap="none" spc="0" normalizeH="0" baseline="0" noProof="0" dirty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9581C97C-B0B1-48F1-93F3-0E2646B3A407}"/>
              </a:ext>
            </a:extLst>
          </p:cNvPr>
          <p:cNvSpPr/>
          <p:nvPr/>
        </p:nvSpPr>
        <p:spPr>
          <a:xfrm>
            <a:off x="2999656" y="1772816"/>
            <a:ext cx="792088" cy="326261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맑은 고딕" panose="020B0503020000020004" pitchFamily="50" charset="-127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28398611"/>
      </p:ext>
    </p:extLst>
  </p:cSld>
  <p:clrMapOvr>
    <a:masterClrMapping/>
  </p:clrMapOvr>
  <p:transition spd="slow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/>
          <p:nvPr/>
        </p:nvSpPr>
        <p:spPr>
          <a:xfrm>
            <a:off x="536325" y="313376"/>
            <a:ext cx="1032900" cy="6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r>
              <a:rPr kumimoji="0" lang="en-US" altLang="ko-KR" sz="2400" b="0" i="0" u="none" strike="noStrike" kern="0" cap="none" spc="0" normalizeH="0" baseline="0" noProof="0" dirty="0">
                <a:ln>
                  <a:noFill/>
                </a:ln>
                <a:solidFill>
                  <a:srgbClr val="9B86BE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03</a:t>
            </a:r>
            <a:endParaRPr kumimoji="0" sz="2400" b="0" i="0" u="none" strike="noStrike" kern="0" cap="none" spc="0" normalizeH="0" baseline="0" noProof="0" dirty="0">
              <a:ln>
                <a:noFill/>
              </a:ln>
              <a:solidFill>
                <a:srgbClr val="9B86BE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Shape 152">
            <a:extLst>
              <a:ext uri="{FF2B5EF4-FFF2-40B4-BE49-F238E27FC236}">
                <a16:creationId xmlns:a16="http://schemas.microsoft.com/office/drawing/2014/main" id="{1E531265-9FBE-40DB-A76A-7E31762FC7A6}"/>
              </a:ext>
            </a:extLst>
          </p:cNvPr>
          <p:cNvSpPr txBox="1"/>
          <p:nvPr/>
        </p:nvSpPr>
        <p:spPr>
          <a:xfrm>
            <a:off x="972200" y="1556792"/>
            <a:ext cx="11338559" cy="5035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66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Generato.js                                     </a:t>
            </a:r>
            <a:r>
              <a:rPr kumimoji="0" lang="en-US" sz="1600" b="1" i="0" u="none" strike="noStrike" kern="0" cap="none" spc="0" normalizeH="0" baseline="0" noProof="0" dirty="0" err="1">
                <a:ln>
                  <a:noFill/>
                </a:ln>
                <a:solidFill>
                  <a:srgbClr val="0066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bulgogi_scene</a:t>
            </a:r>
            <a:r>
              <a: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66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이라는 </a:t>
            </a:r>
            <a:r>
              <a:rPr kumimoji="0" lang="en-US" altLang="ko-KR" sz="1600" b="1" i="0" u="none" strike="noStrike" kern="0" cap="none" spc="0" normalizeH="0" baseline="0" noProof="0" dirty="0" err="1">
                <a:ln>
                  <a:noFill/>
                </a:ln>
                <a:solidFill>
                  <a:srgbClr val="0066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GameObject</a:t>
            </a:r>
            <a:r>
              <a: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66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에 적용</a:t>
            </a:r>
            <a:endParaRPr kumimoji="0" lang="en-US" altLang="ko-KR" sz="16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endParaRPr lang="en-US" sz="1800" dirty="0"/>
          </a:p>
          <a:p>
            <a:pPr>
              <a:lnSpc>
                <a:spcPct val="150000"/>
              </a:lnSpc>
              <a:buSzPts val="1800"/>
            </a:pPr>
            <a:r>
              <a:rPr lang="en-US" dirty="0"/>
              <a:t>function </a:t>
            </a:r>
            <a:r>
              <a:rPr lang="en-US" dirty="0" err="1"/>
              <a:t>selectPrefab</a:t>
            </a:r>
            <a:r>
              <a:rPr lang="en-US" dirty="0"/>
              <a:t>()                 </a:t>
            </a:r>
            <a:r>
              <a:rPr lang="en-US" dirty="0">
                <a:solidFill>
                  <a:srgbClr val="0066FF"/>
                </a:solidFill>
              </a:rPr>
              <a:t>//</a:t>
            </a:r>
            <a:r>
              <a:rPr lang="ko-KR" altLang="en-US" dirty="0">
                <a:solidFill>
                  <a:srgbClr val="0066FF"/>
                </a:solidFill>
              </a:rPr>
              <a:t>랜덤으로 </a:t>
            </a:r>
            <a:r>
              <a:rPr lang="en-US" altLang="ko-KR" dirty="0">
                <a:solidFill>
                  <a:srgbClr val="0066FF"/>
                </a:solidFill>
              </a:rPr>
              <a:t>0-11</a:t>
            </a:r>
            <a:r>
              <a:rPr lang="ko-KR" altLang="en-US" dirty="0">
                <a:solidFill>
                  <a:srgbClr val="0066FF"/>
                </a:solidFill>
              </a:rPr>
              <a:t>까지의 수를 뽑으면 그 수에 해당하는 아이템의 </a:t>
            </a:r>
            <a:r>
              <a:rPr lang="ko-KR" altLang="en-US" dirty="0" err="1">
                <a:solidFill>
                  <a:srgbClr val="0066FF"/>
                </a:solidFill>
              </a:rPr>
              <a:t>프리팹이</a:t>
            </a:r>
            <a:r>
              <a:rPr lang="ko-KR" altLang="en-US" dirty="0">
                <a:solidFill>
                  <a:srgbClr val="0066FF"/>
                </a:solidFill>
              </a:rPr>
              <a:t> </a:t>
            </a:r>
            <a:r>
              <a:rPr lang="en-US" altLang="ko-KR" dirty="0">
                <a:solidFill>
                  <a:srgbClr val="0066FF"/>
                </a:solidFill>
              </a:rPr>
              <a:t>prefab</a:t>
            </a:r>
            <a:r>
              <a:rPr lang="ko-KR" altLang="en-US" dirty="0">
                <a:solidFill>
                  <a:srgbClr val="0066FF"/>
                </a:solidFill>
              </a:rPr>
              <a:t>이 된다</a:t>
            </a:r>
            <a:r>
              <a:rPr lang="en-US" altLang="ko-KR" dirty="0">
                <a:solidFill>
                  <a:srgbClr val="0066FF"/>
                </a:solidFill>
              </a:rPr>
              <a:t>.</a:t>
            </a:r>
          </a:p>
          <a:p>
            <a:pPr lvl="0">
              <a:lnSpc>
                <a:spcPct val="150000"/>
              </a:lnSpc>
              <a:buSzPts val="1800"/>
            </a:pPr>
            <a:r>
              <a:rPr lang="ko-KR" altLang="en-US" dirty="0">
                <a:solidFill>
                  <a:srgbClr val="0066FF"/>
                </a:solidFill>
              </a:rPr>
              <a:t> </a:t>
            </a:r>
            <a:r>
              <a:rPr lang="en-US" dirty="0"/>
              <a:t>{	num = </a:t>
            </a:r>
            <a:r>
              <a:rPr lang="en-US" dirty="0" err="1"/>
              <a:t>Random.Range</a:t>
            </a:r>
            <a:r>
              <a:rPr lang="en-US" dirty="0"/>
              <a:t>(0, 12);</a:t>
            </a:r>
          </a:p>
          <a:p>
            <a:pPr lvl="0">
              <a:lnSpc>
                <a:spcPct val="150000"/>
              </a:lnSpc>
              <a:buSzPts val="1800"/>
            </a:pPr>
            <a:r>
              <a:rPr lang="en-US" dirty="0"/>
              <a:t>	switch (num) </a:t>
            </a:r>
          </a:p>
          <a:p>
            <a:pPr lvl="0">
              <a:lnSpc>
                <a:spcPct val="150000"/>
              </a:lnSpc>
              <a:buSzPts val="1800"/>
            </a:pPr>
            <a:r>
              <a:rPr lang="en-US" dirty="0"/>
              <a:t>	{</a:t>
            </a:r>
          </a:p>
          <a:p>
            <a:pPr lvl="0">
              <a:lnSpc>
                <a:spcPct val="150000"/>
              </a:lnSpc>
              <a:buSzPts val="1800"/>
            </a:pPr>
            <a:r>
              <a:rPr lang="en-US" dirty="0"/>
              <a:t>	  case 0:</a:t>
            </a:r>
          </a:p>
          <a:p>
            <a:pPr lvl="0">
              <a:lnSpc>
                <a:spcPct val="150000"/>
              </a:lnSpc>
              <a:buSzPts val="1800"/>
            </a:pPr>
            <a:r>
              <a:rPr lang="en-US" dirty="0"/>
              <a:t>	    prefab = </a:t>
            </a:r>
            <a:r>
              <a:rPr lang="en-US" dirty="0" err="1"/>
              <a:t>bulgogi_tomatoPrefab</a:t>
            </a:r>
            <a:r>
              <a:rPr lang="en-US" dirty="0"/>
              <a:t>;</a:t>
            </a:r>
          </a:p>
          <a:p>
            <a:pPr lvl="0">
              <a:lnSpc>
                <a:spcPct val="150000"/>
              </a:lnSpc>
              <a:buSzPts val="1800"/>
            </a:pPr>
            <a:r>
              <a:rPr lang="en-US" dirty="0"/>
              <a:t>	    break;</a:t>
            </a:r>
          </a:p>
        </p:txBody>
      </p:sp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6159BEAE-DD5C-4232-888C-F3A4CDE83274}"/>
              </a:ext>
            </a:extLst>
          </p:cNvPr>
          <p:cNvSpPr/>
          <p:nvPr/>
        </p:nvSpPr>
        <p:spPr>
          <a:xfrm>
            <a:off x="2855640" y="1628800"/>
            <a:ext cx="792088" cy="326261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맑은 고딕" panose="020B0503020000020004" pitchFamily="50" charset="-127"/>
              <a:cs typeface="+mn-cs"/>
              <a:sym typeface="Arial"/>
            </a:endParaRPr>
          </a:p>
        </p:txBody>
      </p:sp>
      <p:sp>
        <p:nvSpPr>
          <p:cNvPr id="9" name="Shape 152">
            <a:extLst>
              <a:ext uri="{FF2B5EF4-FFF2-40B4-BE49-F238E27FC236}">
                <a16:creationId xmlns:a16="http://schemas.microsoft.com/office/drawing/2014/main" id="{14166C39-A0A8-46F1-8633-94878C8F33D7}"/>
              </a:ext>
            </a:extLst>
          </p:cNvPr>
          <p:cNvSpPr txBox="1"/>
          <p:nvPr/>
        </p:nvSpPr>
        <p:spPr>
          <a:xfrm>
            <a:off x="1991544" y="4725144"/>
            <a:ext cx="5336601" cy="24017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150000"/>
              </a:lnSpc>
              <a:buSzPts val="1800"/>
            </a:pPr>
            <a:r>
              <a:rPr lang="en-US" altLang="ko-KR" dirty="0"/>
              <a:t>…</a:t>
            </a:r>
          </a:p>
          <a:p>
            <a:pPr lvl="0">
              <a:lnSpc>
                <a:spcPct val="150000"/>
              </a:lnSpc>
              <a:buSzPts val="1800"/>
            </a:pPr>
            <a:r>
              <a:rPr lang="en-US" altLang="ko-KR" dirty="0"/>
              <a:t>case 11:</a:t>
            </a:r>
          </a:p>
          <a:p>
            <a:pPr lvl="0">
              <a:lnSpc>
                <a:spcPct val="150000"/>
              </a:lnSpc>
              <a:buSzPts val="1800"/>
            </a:pPr>
            <a:r>
              <a:rPr lang="en-US" altLang="ko-KR" dirty="0"/>
              <a:t>  prefab=</a:t>
            </a:r>
            <a:r>
              <a:rPr lang="en-US" altLang="ko-KR" dirty="0" err="1"/>
              <a:t>bulgogi_whitePrefab</a:t>
            </a:r>
            <a:r>
              <a:rPr lang="en-US" altLang="ko-KR" dirty="0"/>
              <a:t>;</a:t>
            </a:r>
          </a:p>
          <a:p>
            <a:pPr lvl="0">
              <a:lnSpc>
                <a:spcPct val="150000"/>
              </a:lnSpc>
              <a:buSzPts val="1800"/>
            </a:pPr>
            <a:r>
              <a:rPr lang="en-US" altLang="ko-KR" dirty="0"/>
              <a:t>  break;</a:t>
            </a:r>
          </a:p>
          <a:p>
            <a:pPr lvl="0">
              <a:lnSpc>
                <a:spcPct val="150000"/>
              </a:lnSpc>
              <a:buSzPts val="1800"/>
            </a:pPr>
            <a:r>
              <a:rPr lang="en-US" altLang="ko-KR" dirty="0"/>
              <a:t>	}</a:t>
            </a:r>
          </a:p>
          <a:p>
            <a:pPr lvl="0">
              <a:lnSpc>
                <a:spcPct val="150000"/>
              </a:lnSpc>
              <a:buSzPts val="1800"/>
            </a:pPr>
            <a:r>
              <a:rPr lang="en-US" altLang="ko-KR" dirty="0"/>
              <a:t>}</a:t>
            </a:r>
            <a:endParaRPr lang="en-US" dirty="0"/>
          </a:p>
        </p:txBody>
      </p:sp>
      <p:sp>
        <p:nvSpPr>
          <p:cNvPr id="10" name="Shape 149">
            <a:extLst>
              <a:ext uri="{FF2B5EF4-FFF2-40B4-BE49-F238E27FC236}">
                <a16:creationId xmlns:a16="http://schemas.microsoft.com/office/drawing/2014/main" id="{792B9481-A3EA-47C3-A6E2-E19311F97393}"/>
              </a:ext>
            </a:extLst>
          </p:cNvPr>
          <p:cNvSpPr/>
          <p:nvPr/>
        </p:nvSpPr>
        <p:spPr>
          <a:xfrm>
            <a:off x="1313854" y="194303"/>
            <a:ext cx="4219843" cy="6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50000"/>
              </a:lnSpc>
              <a:buSzPts val="2800"/>
            </a:pPr>
            <a:r>
              <a:rPr lang="ko-KR" altLang="en-US" sz="2800" dirty="0">
                <a:solidFill>
                  <a:srgbClr val="3F3F3F"/>
                </a:solidFill>
              </a:rPr>
              <a:t>직접 제작</a:t>
            </a:r>
            <a:r>
              <a:rPr lang="en-US" altLang="ko-KR" sz="2800" dirty="0">
                <a:solidFill>
                  <a:srgbClr val="3F3F3F"/>
                </a:solidFill>
              </a:rPr>
              <a:t>/</a:t>
            </a:r>
            <a:r>
              <a:rPr lang="ko-KR" altLang="en-US" sz="2800" dirty="0">
                <a:solidFill>
                  <a:srgbClr val="3F3F3F"/>
                </a:solidFill>
              </a:rPr>
              <a:t>해결한 사항들</a:t>
            </a:r>
          </a:p>
        </p:txBody>
      </p:sp>
      <p:pic>
        <p:nvPicPr>
          <p:cNvPr id="11" name="Shape 151">
            <a:extLst>
              <a:ext uri="{FF2B5EF4-FFF2-40B4-BE49-F238E27FC236}">
                <a16:creationId xmlns:a16="http://schemas.microsoft.com/office/drawing/2014/main" id="{B08CAAEC-E8CC-42CE-8474-6ADB8EA3FBC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24881" y="296750"/>
            <a:ext cx="684900" cy="6849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Shape 152">
            <a:extLst>
              <a:ext uri="{FF2B5EF4-FFF2-40B4-BE49-F238E27FC236}">
                <a16:creationId xmlns:a16="http://schemas.microsoft.com/office/drawing/2014/main" id="{FC3403EF-FDE2-4309-A440-32DC1FC5D6D5}"/>
              </a:ext>
            </a:extLst>
          </p:cNvPr>
          <p:cNvSpPr txBox="1"/>
          <p:nvPr/>
        </p:nvSpPr>
        <p:spPr>
          <a:xfrm>
            <a:off x="972200" y="967720"/>
            <a:ext cx="7442700" cy="50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아이템 랜덤으로 생성된다</a:t>
            </a:r>
            <a:r>
              <a:rPr kumimoji="0" lang="en-US" altLang="ko-KR" sz="1800" b="1" i="0" u="none" strike="noStrike" kern="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.</a:t>
            </a:r>
            <a:endParaRPr kumimoji="0" sz="1800" b="1" i="0" u="none" strike="noStrike" kern="0" cap="none" spc="0" normalizeH="0" baseline="0" noProof="0" dirty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76810272"/>
      </p:ext>
    </p:extLst>
  </p:cSld>
  <p:clrMapOvr>
    <a:masterClrMapping/>
  </p:clrMapOvr>
  <p:transition spd="slow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/>
          <p:nvPr/>
        </p:nvSpPr>
        <p:spPr>
          <a:xfrm>
            <a:off x="536325" y="313376"/>
            <a:ext cx="1032900" cy="6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r>
              <a:rPr kumimoji="0" lang="en-US" altLang="ko-KR" sz="2400" b="0" i="0" u="none" strike="noStrike" kern="0" cap="none" spc="0" normalizeH="0" baseline="0" noProof="0" dirty="0">
                <a:ln>
                  <a:noFill/>
                </a:ln>
                <a:solidFill>
                  <a:srgbClr val="9B86BE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03</a:t>
            </a:r>
            <a:endParaRPr kumimoji="0" sz="2400" b="0" i="0" u="none" strike="noStrike" kern="0" cap="none" spc="0" normalizeH="0" baseline="0" noProof="0" dirty="0">
              <a:ln>
                <a:noFill/>
              </a:ln>
              <a:solidFill>
                <a:srgbClr val="9B86BE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Shape 152"/>
          <p:cNvSpPr txBox="1"/>
          <p:nvPr/>
        </p:nvSpPr>
        <p:spPr>
          <a:xfrm>
            <a:off x="1005450" y="1034220"/>
            <a:ext cx="7442700" cy="50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단계에 맞지 </a:t>
            </a:r>
            <a:r>
              <a:rPr lang="ko-KR" altLang="en-US" sz="1800" b="1" dirty="0">
                <a:solidFill>
                  <a:srgbClr val="3F3F3F"/>
                </a:solidFill>
              </a:rPr>
              <a:t>않은 </a:t>
            </a:r>
            <a:r>
              <a:rPr kumimoji="0" lang="ko-KR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아이템 먹을 경우</a:t>
            </a:r>
            <a:r>
              <a:rPr kumimoji="0" lang="en-US" altLang="ko-KR" sz="1800" b="1" i="0" u="none" strike="noStrike" kern="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altLang="ko-KR" sz="1800" b="1" dirty="0">
                <a:solidFill>
                  <a:srgbClr val="3F3F3F"/>
                </a:solidFill>
              </a:rPr>
              <a:t>life</a:t>
            </a:r>
            <a:r>
              <a:rPr lang="ko-KR" altLang="en-US" sz="1800" b="1" dirty="0">
                <a:solidFill>
                  <a:srgbClr val="3F3F3F"/>
                </a:solidFill>
              </a:rPr>
              <a:t>가 줄고 하트가 줄어든다</a:t>
            </a:r>
            <a:r>
              <a:rPr lang="en-US" altLang="ko-KR" sz="1800" b="1" dirty="0">
                <a:solidFill>
                  <a:srgbClr val="3F3F3F"/>
                </a:solidFill>
              </a:rPr>
              <a:t>.</a:t>
            </a:r>
            <a:endParaRPr kumimoji="0" sz="1800" b="1" i="0" u="none" strike="noStrike" kern="0" cap="none" spc="0" normalizeH="0" baseline="0" noProof="0" dirty="0">
              <a:ln>
                <a:noFill/>
              </a:ln>
              <a:solidFill>
                <a:srgbClr val="3F3F3F"/>
              </a:solidFill>
              <a:effectLst/>
              <a:uLnTx/>
              <a:uFillTx/>
              <a:sym typeface="Arial"/>
            </a:endParaRPr>
          </a:p>
        </p:txBody>
      </p:sp>
      <p:sp>
        <p:nvSpPr>
          <p:cNvPr id="6" name="Shape 152">
            <a:extLst>
              <a:ext uri="{FF2B5EF4-FFF2-40B4-BE49-F238E27FC236}">
                <a16:creationId xmlns:a16="http://schemas.microsoft.com/office/drawing/2014/main" id="{9ED507CF-42F9-4489-9F2B-706DE4736379}"/>
              </a:ext>
            </a:extLst>
          </p:cNvPr>
          <p:cNvSpPr txBox="1"/>
          <p:nvPr/>
        </p:nvSpPr>
        <p:spPr>
          <a:xfrm>
            <a:off x="1005450" y="5288067"/>
            <a:ext cx="9834346" cy="15585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단계에 맞지 </a:t>
            </a:r>
            <a:r>
              <a:rPr lang="ko-KR" altLang="en-US" sz="1600" dirty="0"/>
              <a:t>않은 아이템을 먹을 경우</a:t>
            </a:r>
            <a:r>
              <a:rPr lang="en-US" altLang="ko-KR" sz="1600" dirty="0"/>
              <a:t> </a:t>
            </a:r>
            <a:r>
              <a:rPr lang="ko-KR" altLang="en-US" sz="1600" dirty="0"/>
              <a:t>코드 내부에서는 </a:t>
            </a:r>
            <a:r>
              <a:rPr lang="en-US" altLang="ko-KR" sz="1600" dirty="0"/>
              <a:t>life</a:t>
            </a:r>
            <a:r>
              <a:rPr lang="ko-KR" altLang="en-US" sz="1600" dirty="0"/>
              <a:t>가 줄고 그로 인해서 화면 상에서는 하트의 개수가 줄어들게 설정을 했습니다</a:t>
            </a:r>
            <a:r>
              <a:rPr lang="en-US" altLang="ko-KR" sz="1600" dirty="0"/>
              <a:t>. </a:t>
            </a:r>
            <a:r>
              <a:rPr lang="ko-KR" altLang="en-US" sz="1600" dirty="0"/>
              <a:t>테마</a:t>
            </a:r>
            <a:r>
              <a:rPr lang="en-US" altLang="ko-KR" sz="1600" dirty="0"/>
              <a:t>1. </a:t>
            </a:r>
            <a:r>
              <a:rPr lang="ko-KR" altLang="en-US" sz="1600" dirty="0"/>
              <a:t>불고기 </a:t>
            </a:r>
            <a:r>
              <a:rPr lang="ko-KR" altLang="en-US" sz="1600" dirty="0" err="1"/>
              <a:t>버거에서는</a:t>
            </a:r>
            <a:r>
              <a:rPr lang="ko-KR" altLang="en-US" sz="1600" dirty="0"/>
              <a:t> 맞지 않는 아이템이 베이컨</a:t>
            </a:r>
            <a:r>
              <a:rPr lang="en-US" altLang="ko-KR" sz="1600" dirty="0"/>
              <a:t>, </a:t>
            </a:r>
            <a:r>
              <a:rPr lang="ko-KR" altLang="en-US" sz="1600" dirty="0"/>
              <a:t>치즈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치킨패티</a:t>
            </a:r>
            <a:r>
              <a:rPr lang="en-US" altLang="ko-KR" sz="1600" dirty="0"/>
              <a:t>, </a:t>
            </a:r>
            <a:r>
              <a:rPr lang="ko-KR" altLang="en-US" sz="1600" dirty="0"/>
              <a:t>콜라</a:t>
            </a:r>
            <a:r>
              <a:rPr lang="en-US" altLang="ko-KR" sz="1600" dirty="0"/>
              <a:t>, </a:t>
            </a:r>
            <a:r>
              <a:rPr lang="ko-KR" altLang="en-US" sz="1600" dirty="0"/>
              <a:t>오이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케찹</a:t>
            </a:r>
            <a:r>
              <a:rPr lang="en-US" altLang="ko-KR" sz="1600" dirty="0"/>
              <a:t>, </a:t>
            </a:r>
            <a:r>
              <a:rPr lang="ko-KR" altLang="en-US" sz="1600" dirty="0"/>
              <a:t>토마토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머스타드입니다</a:t>
            </a:r>
            <a:r>
              <a:rPr lang="en-US" altLang="ko-KR" sz="1600" dirty="0"/>
              <a:t>. </a:t>
            </a:r>
            <a:r>
              <a:rPr lang="ko-KR" altLang="en-US" sz="1600" dirty="0"/>
              <a:t>따라서</a:t>
            </a:r>
            <a:r>
              <a:rPr lang="en-US" altLang="ko-KR" sz="1600" dirty="0"/>
              <a:t>, </a:t>
            </a:r>
            <a:r>
              <a:rPr lang="ko-KR" altLang="en-US" sz="1600" dirty="0"/>
              <a:t>이 아이템들을 먹게 되면 하트의 개수가 줄어들도록 하였습니다</a:t>
            </a:r>
            <a:r>
              <a:rPr lang="en-US" altLang="ko-KR" sz="1600" dirty="0"/>
              <a:t>. </a:t>
            </a:r>
            <a:r>
              <a:rPr lang="ko-KR" altLang="en-US" sz="1600" dirty="0"/>
              <a:t>하트가 다 없어질 경우 게임은 완료됩니다</a:t>
            </a:r>
            <a:r>
              <a:rPr lang="en-US" altLang="ko-KR" sz="1600" dirty="0"/>
              <a:t>.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31DE997-8753-4027-B740-D06D313F8C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450" y="1662947"/>
            <a:ext cx="9834346" cy="3559787"/>
          </a:xfrm>
          <a:prstGeom prst="rect">
            <a:avLst/>
          </a:prstGeom>
        </p:spPr>
      </p:pic>
      <p:sp>
        <p:nvSpPr>
          <p:cNvPr id="5" name="원형: 비어 있음 4">
            <a:extLst>
              <a:ext uri="{FF2B5EF4-FFF2-40B4-BE49-F238E27FC236}">
                <a16:creationId xmlns:a16="http://schemas.microsoft.com/office/drawing/2014/main" id="{E23B64EE-57A3-41B1-9B8A-104A773EC267}"/>
              </a:ext>
            </a:extLst>
          </p:cNvPr>
          <p:cNvSpPr/>
          <p:nvPr/>
        </p:nvSpPr>
        <p:spPr>
          <a:xfrm>
            <a:off x="7464829" y="1605053"/>
            <a:ext cx="833692" cy="771218"/>
          </a:xfrm>
          <a:prstGeom prst="donut">
            <a:avLst>
              <a:gd name="adj" fmla="val 1184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Shape 149">
            <a:extLst>
              <a:ext uri="{FF2B5EF4-FFF2-40B4-BE49-F238E27FC236}">
                <a16:creationId xmlns:a16="http://schemas.microsoft.com/office/drawing/2014/main" id="{3B1800A8-0A31-4838-BFDD-2BD5C3617E35}"/>
              </a:ext>
            </a:extLst>
          </p:cNvPr>
          <p:cNvSpPr/>
          <p:nvPr/>
        </p:nvSpPr>
        <p:spPr>
          <a:xfrm>
            <a:off x="1313854" y="194303"/>
            <a:ext cx="4219843" cy="6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50000"/>
              </a:lnSpc>
              <a:buSzPts val="2800"/>
            </a:pPr>
            <a:r>
              <a:rPr lang="ko-KR" altLang="en-US" sz="2800" dirty="0">
                <a:solidFill>
                  <a:srgbClr val="3F3F3F"/>
                </a:solidFill>
              </a:rPr>
              <a:t>직접 제작</a:t>
            </a:r>
            <a:r>
              <a:rPr lang="en-US" altLang="ko-KR" sz="2800" dirty="0">
                <a:solidFill>
                  <a:srgbClr val="3F3F3F"/>
                </a:solidFill>
              </a:rPr>
              <a:t>/</a:t>
            </a:r>
            <a:r>
              <a:rPr lang="ko-KR" altLang="en-US" sz="2800" dirty="0">
                <a:solidFill>
                  <a:srgbClr val="3F3F3F"/>
                </a:solidFill>
              </a:rPr>
              <a:t>해결한 사항들</a:t>
            </a:r>
          </a:p>
        </p:txBody>
      </p:sp>
      <p:pic>
        <p:nvPicPr>
          <p:cNvPr id="10" name="Shape 151">
            <a:extLst>
              <a:ext uri="{FF2B5EF4-FFF2-40B4-BE49-F238E27FC236}">
                <a16:creationId xmlns:a16="http://schemas.microsoft.com/office/drawing/2014/main" id="{67967D5C-5B20-43D1-B0E6-9E829678C56A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24881" y="296750"/>
            <a:ext cx="684900" cy="6849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33936426"/>
      </p:ext>
    </p:extLst>
  </p:cSld>
  <p:clrMapOvr>
    <a:masterClrMapping/>
  </p:clrMapOvr>
  <p:transition spd="slow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/>
          <p:nvPr/>
        </p:nvSpPr>
        <p:spPr>
          <a:xfrm>
            <a:off x="536325" y="313376"/>
            <a:ext cx="1032900" cy="6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r>
              <a:rPr kumimoji="0" lang="en-US" altLang="ko-KR" sz="2400" b="0" i="0" u="none" strike="noStrike" kern="0" cap="none" spc="0" normalizeH="0" baseline="0" noProof="0" dirty="0">
                <a:ln>
                  <a:noFill/>
                </a:ln>
                <a:solidFill>
                  <a:srgbClr val="9B86BE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03</a:t>
            </a:r>
            <a:endParaRPr kumimoji="0" sz="2400" b="0" i="0" u="none" strike="noStrike" kern="0" cap="none" spc="0" normalizeH="0" baseline="0" noProof="0" dirty="0">
              <a:ln>
                <a:noFill/>
              </a:ln>
              <a:solidFill>
                <a:srgbClr val="9B86BE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Shape 152">
            <a:extLst>
              <a:ext uri="{FF2B5EF4-FFF2-40B4-BE49-F238E27FC236}">
                <a16:creationId xmlns:a16="http://schemas.microsoft.com/office/drawing/2014/main" id="{1E531265-9FBE-40DB-A76A-7E31762FC7A6}"/>
              </a:ext>
            </a:extLst>
          </p:cNvPr>
          <p:cNvSpPr txBox="1"/>
          <p:nvPr/>
        </p:nvSpPr>
        <p:spPr>
          <a:xfrm>
            <a:off x="972200" y="1628237"/>
            <a:ext cx="10532615" cy="5035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66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bulgogi_playerStatus.js                            </a:t>
            </a:r>
            <a:r>
              <a:rPr kumimoji="0" lang="en-US" sz="1600" b="1" i="0" u="none" strike="noStrike" kern="0" cap="none" spc="0" normalizeH="0" baseline="0" noProof="0" dirty="0" err="1">
                <a:ln>
                  <a:noFill/>
                </a:ln>
                <a:solidFill>
                  <a:srgbClr val="0066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bulgogi_character</a:t>
            </a:r>
            <a:r>
              <a: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66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라는 </a:t>
            </a:r>
            <a:r>
              <a:rPr kumimoji="0" lang="en-US" altLang="ko-KR" sz="1600" b="1" i="0" u="none" strike="noStrike" kern="0" cap="none" spc="0" normalizeH="0" baseline="0" noProof="0" dirty="0" err="1">
                <a:ln>
                  <a:noFill/>
                </a:ln>
                <a:solidFill>
                  <a:srgbClr val="0066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GameObject</a:t>
            </a:r>
            <a:r>
              <a: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66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에 적용</a:t>
            </a:r>
            <a:endParaRPr lang="en-US" altLang="ko-KR" sz="1600" b="1" dirty="0">
              <a:solidFill>
                <a:srgbClr val="0066FF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r>
              <a:rPr lang="en-US" altLang="ko-KR" sz="1600" b="1" dirty="0">
                <a:solidFill>
                  <a:srgbClr val="0066FF"/>
                </a:solidFill>
              </a:rPr>
              <a:t>bulgogi_no_need.js                               </a:t>
            </a:r>
            <a:r>
              <a:rPr lang="ko-KR" altLang="en-US" sz="1600" b="1" dirty="0">
                <a:solidFill>
                  <a:srgbClr val="0066FF"/>
                </a:solidFill>
              </a:rPr>
              <a:t>단계에 맞지 않은 아이템에 각각 적용</a:t>
            </a:r>
            <a:endParaRPr lang="en-US" altLang="ko-KR" sz="1600" b="1" dirty="0">
              <a:solidFill>
                <a:srgbClr val="0066FF"/>
              </a:solidFill>
            </a:endParaRPr>
          </a:p>
          <a:p>
            <a:pPr lvl="0">
              <a:lnSpc>
                <a:spcPct val="150000"/>
              </a:lnSpc>
              <a:buSzPts val="1800"/>
            </a:pPr>
            <a:r>
              <a:rPr kumimoji="0" lang="en-US" altLang="ko-KR" sz="1600" b="1" i="0" u="none" strike="noStrike" kern="0" cap="none" spc="0" normalizeH="0" baseline="0" noProof="0" dirty="0">
                <a:ln>
                  <a:noFill/>
                </a:ln>
                <a:solidFill>
                  <a:srgbClr val="0066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1</a:t>
            </a:r>
            <a:r>
              <a:rPr lang="en-US" altLang="ko-KR" sz="1600" b="1" dirty="0">
                <a:solidFill>
                  <a:srgbClr val="0066FF"/>
                </a:solidFill>
              </a:rPr>
              <a:t>. bulgogi_playerStatus.js</a:t>
            </a:r>
            <a:endParaRPr kumimoji="0" lang="en-US" altLang="ko-KR" sz="1600" b="1" i="0" u="none" strike="noStrike" kern="0" cap="none" spc="0" normalizeH="0" baseline="0" noProof="0" dirty="0">
              <a:ln>
                <a:noFill/>
              </a:ln>
              <a:solidFill>
                <a:srgbClr val="0066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lvl="0">
              <a:lnSpc>
                <a:spcPct val="150000"/>
              </a:lnSpc>
              <a:buSzPts val="1800"/>
            </a:pPr>
            <a:endParaRPr lang="en-US" altLang="ko-KR" sz="1600" dirty="0"/>
          </a:p>
          <a:p>
            <a:pPr lvl="0">
              <a:lnSpc>
                <a:spcPct val="150000"/>
              </a:lnSpc>
              <a:buSzPts val="1800"/>
            </a:pPr>
            <a:r>
              <a:rPr lang="en-US" altLang="ko-KR" dirty="0"/>
              <a:t>#pragma strict</a:t>
            </a:r>
          </a:p>
          <a:p>
            <a:pPr lvl="0">
              <a:lnSpc>
                <a:spcPct val="150000"/>
              </a:lnSpc>
              <a:buSzPts val="1800"/>
            </a:pPr>
            <a:endParaRPr lang="en-US" altLang="ko-KR" dirty="0"/>
          </a:p>
          <a:p>
            <a:pPr lvl="0">
              <a:lnSpc>
                <a:spcPct val="150000"/>
              </a:lnSpc>
              <a:buSzPts val="1800"/>
            </a:pPr>
            <a:r>
              <a:rPr lang="en-US" altLang="ko-KR" dirty="0"/>
              <a:t>public var life : int = 30;                </a:t>
            </a:r>
            <a:r>
              <a:rPr lang="en-US" altLang="ko-KR" dirty="0">
                <a:solidFill>
                  <a:srgbClr val="0066FF"/>
                </a:solidFill>
              </a:rPr>
              <a:t>//life</a:t>
            </a:r>
            <a:r>
              <a:rPr lang="ko-KR" altLang="en-US" dirty="0">
                <a:solidFill>
                  <a:srgbClr val="0066FF"/>
                </a:solidFill>
              </a:rPr>
              <a:t>를 </a:t>
            </a:r>
            <a:r>
              <a:rPr lang="en-US" altLang="ko-KR" dirty="0">
                <a:solidFill>
                  <a:srgbClr val="0066FF"/>
                </a:solidFill>
              </a:rPr>
              <a:t>30</a:t>
            </a:r>
            <a:r>
              <a:rPr lang="ko-KR" altLang="en-US" dirty="0">
                <a:solidFill>
                  <a:srgbClr val="0066FF"/>
                </a:solidFill>
              </a:rPr>
              <a:t>으로 초기화</a:t>
            </a:r>
            <a:endParaRPr lang="en-US" altLang="ko-KR" dirty="0">
              <a:solidFill>
                <a:srgbClr val="0066FF"/>
              </a:solidFill>
            </a:endParaRPr>
          </a:p>
          <a:p>
            <a:pPr lvl="0">
              <a:lnSpc>
                <a:spcPct val="150000"/>
              </a:lnSpc>
              <a:buSzPts val="1800"/>
            </a:pPr>
            <a:r>
              <a:rPr lang="en-US" altLang="ko-KR" dirty="0"/>
              <a:t>public var score : int = 0;              </a:t>
            </a:r>
            <a:r>
              <a:rPr lang="en-US" altLang="ko-KR" dirty="0">
                <a:solidFill>
                  <a:srgbClr val="0066FF"/>
                </a:solidFill>
              </a:rPr>
              <a:t>//score</a:t>
            </a:r>
            <a:r>
              <a:rPr lang="ko-KR" altLang="en-US" dirty="0">
                <a:solidFill>
                  <a:srgbClr val="0066FF"/>
                </a:solidFill>
              </a:rPr>
              <a:t>를 </a:t>
            </a:r>
            <a:r>
              <a:rPr lang="en-US" altLang="ko-KR" dirty="0">
                <a:solidFill>
                  <a:srgbClr val="0066FF"/>
                </a:solidFill>
              </a:rPr>
              <a:t>0</a:t>
            </a:r>
            <a:r>
              <a:rPr lang="ko-KR" altLang="en-US" dirty="0">
                <a:solidFill>
                  <a:srgbClr val="0066FF"/>
                </a:solidFill>
              </a:rPr>
              <a:t>으로</a:t>
            </a:r>
            <a:r>
              <a:rPr lang="en-US" altLang="ko-KR" dirty="0">
                <a:solidFill>
                  <a:srgbClr val="0066FF"/>
                </a:solidFill>
              </a:rPr>
              <a:t> </a:t>
            </a:r>
            <a:r>
              <a:rPr lang="ko-KR" altLang="en-US" dirty="0">
                <a:solidFill>
                  <a:srgbClr val="0066FF"/>
                </a:solidFill>
              </a:rPr>
              <a:t>초기화</a:t>
            </a:r>
            <a:endParaRPr lang="en-US" altLang="ko-KR" dirty="0">
              <a:solidFill>
                <a:srgbClr val="0066FF"/>
              </a:solidFill>
            </a:endParaRPr>
          </a:p>
          <a:p>
            <a:pPr lvl="0">
              <a:lnSpc>
                <a:spcPct val="150000"/>
              </a:lnSpc>
              <a:buSzPts val="1800"/>
            </a:pPr>
            <a:r>
              <a:rPr lang="en-US" altLang="ko-KR" dirty="0"/>
              <a:t>function need(amount : int)          </a:t>
            </a:r>
            <a:r>
              <a:rPr lang="en-US" altLang="ko-KR" dirty="0">
                <a:solidFill>
                  <a:srgbClr val="0066FF"/>
                </a:solidFill>
              </a:rPr>
              <a:t>//need</a:t>
            </a:r>
            <a:r>
              <a:rPr lang="ko-KR" altLang="en-US" dirty="0">
                <a:solidFill>
                  <a:srgbClr val="0066FF"/>
                </a:solidFill>
              </a:rPr>
              <a:t>라는 함수</a:t>
            </a:r>
            <a:r>
              <a:rPr lang="en-US" altLang="ko-KR" dirty="0">
                <a:solidFill>
                  <a:srgbClr val="0066FF"/>
                </a:solidFill>
              </a:rPr>
              <a:t>(bulgogi_need.js </a:t>
            </a:r>
            <a:r>
              <a:rPr lang="ko-KR" altLang="en-US" dirty="0">
                <a:solidFill>
                  <a:srgbClr val="0066FF"/>
                </a:solidFill>
              </a:rPr>
              <a:t>에서 이 함수를 부름</a:t>
            </a:r>
            <a:r>
              <a:rPr lang="en-US" altLang="ko-KR" dirty="0">
                <a:solidFill>
                  <a:srgbClr val="0066FF"/>
                </a:solidFill>
              </a:rPr>
              <a:t>)</a:t>
            </a:r>
          </a:p>
          <a:p>
            <a:pPr lvl="0">
              <a:lnSpc>
                <a:spcPct val="150000"/>
              </a:lnSpc>
              <a:buSzPts val="1800"/>
            </a:pPr>
            <a:r>
              <a:rPr lang="en-US" altLang="ko-KR" dirty="0"/>
              <a:t>{</a:t>
            </a:r>
          </a:p>
          <a:p>
            <a:pPr lvl="0">
              <a:lnSpc>
                <a:spcPct val="150000"/>
              </a:lnSpc>
              <a:buSzPts val="1800"/>
            </a:pPr>
            <a:r>
              <a:rPr lang="en-US" altLang="ko-KR" dirty="0"/>
              <a:t>   score +=amount;                       </a:t>
            </a:r>
            <a:r>
              <a:rPr lang="en-US" altLang="ko-KR" dirty="0">
                <a:solidFill>
                  <a:srgbClr val="0066FF"/>
                </a:solidFill>
              </a:rPr>
              <a:t>//score</a:t>
            </a:r>
            <a:r>
              <a:rPr lang="ko-KR" altLang="en-US" dirty="0">
                <a:solidFill>
                  <a:srgbClr val="0066FF"/>
                </a:solidFill>
              </a:rPr>
              <a:t>를 </a:t>
            </a:r>
            <a:r>
              <a:rPr lang="en-US" altLang="ko-KR" dirty="0">
                <a:solidFill>
                  <a:srgbClr val="0066FF"/>
                </a:solidFill>
              </a:rPr>
              <a:t>amount</a:t>
            </a:r>
            <a:r>
              <a:rPr lang="ko-KR" altLang="en-US" dirty="0">
                <a:solidFill>
                  <a:srgbClr val="0066FF"/>
                </a:solidFill>
              </a:rPr>
              <a:t>만큼 증가</a:t>
            </a:r>
            <a:endParaRPr lang="en-US" altLang="ko-KR" dirty="0">
              <a:solidFill>
                <a:srgbClr val="0066FF"/>
              </a:solidFill>
            </a:endParaRPr>
          </a:p>
          <a:p>
            <a:pPr lvl="0">
              <a:lnSpc>
                <a:spcPct val="150000"/>
              </a:lnSpc>
              <a:buSzPts val="1800"/>
            </a:pPr>
            <a:r>
              <a:rPr lang="en-US" altLang="ko-KR" dirty="0"/>
              <a:t>}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6159BEAE-DD5C-4232-888C-F3A4CDE83274}"/>
              </a:ext>
            </a:extLst>
          </p:cNvPr>
          <p:cNvSpPr/>
          <p:nvPr/>
        </p:nvSpPr>
        <p:spPr>
          <a:xfrm>
            <a:off x="3765515" y="1762385"/>
            <a:ext cx="746309" cy="267834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맑은 고딕" panose="020B0503020000020004" pitchFamily="50" charset="-127"/>
              <a:cs typeface="+mn-cs"/>
              <a:sym typeface="Arial"/>
            </a:endParaRPr>
          </a:p>
        </p:txBody>
      </p:sp>
      <p:sp>
        <p:nvSpPr>
          <p:cNvPr id="11" name="Shape 149">
            <a:extLst>
              <a:ext uri="{FF2B5EF4-FFF2-40B4-BE49-F238E27FC236}">
                <a16:creationId xmlns:a16="http://schemas.microsoft.com/office/drawing/2014/main" id="{8F7D4E7D-D320-41CF-B4E9-9E1107545295}"/>
              </a:ext>
            </a:extLst>
          </p:cNvPr>
          <p:cNvSpPr/>
          <p:nvPr/>
        </p:nvSpPr>
        <p:spPr>
          <a:xfrm>
            <a:off x="1313854" y="194303"/>
            <a:ext cx="4219843" cy="6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50000"/>
              </a:lnSpc>
              <a:buSzPts val="2800"/>
            </a:pPr>
            <a:r>
              <a:rPr lang="ko-KR" altLang="en-US" sz="2800" dirty="0">
                <a:solidFill>
                  <a:srgbClr val="3F3F3F"/>
                </a:solidFill>
              </a:rPr>
              <a:t>직접 제작</a:t>
            </a:r>
            <a:r>
              <a:rPr lang="en-US" altLang="ko-KR" sz="2800" dirty="0">
                <a:solidFill>
                  <a:srgbClr val="3F3F3F"/>
                </a:solidFill>
              </a:rPr>
              <a:t>/</a:t>
            </a:r>
            <a:r>
              <a:rPr lang="ko-KR" altLang="en-US" sz="2800" dirty="0">
                <a:solidFill>
                  <a:srgbClr val="3F3F3F"/>
                </a:solidFill>
              </a:rPr>
              <a:t>해결한 사항들</a:t>
            </a:r>
          </a:p>
        </p:txBody>
      </p:sp>
      <p:pic>
        <p:nvPicPr>
          <p:cNvPr id="12" name="Shape 151">
            <a:extLst>
              <a:ext uri="{FF2B5EF4-FFF2-40B4-BE49-F238E27FC236}">
                <a16:creationId xmlns:a16="http://schemas.microsoft.com/office/drawing/2014/main" id="{CCC925D9-18FF-4303-94E7-80A1C768E5E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24881" y="296750"/>
            <a:ext cx="684900" cy="6849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Shape 152">
            <a:extLst>
              <a:ext uri="{FF2B5EF4-FFF2-40B4-BE49-F238E27FC236}">
                <a16:creationId xmlns:a16="http://schemas.microsoft.com/office/drawing/2014/main" id="{91868518-A278-4369-8EBE-43B8CCFD8A05}"/>
              </a:ext>
            </a:extLst>
          </p:cNvPr>
          <p:cNvSpPr txBox="1"/>
          <p:nvPr/>
        </p:nvSpPr>
        <p:spPr>
          <a:xfrm>
            <a:off x="1005450" y="1034220"/>
            <a:ext cx="7442700" cy="50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단계에 맞지 </a:t>
            </a:r>
            <a:r>
              <a:rPr lang="ko-KR" altLang="en-US" sz="1800" b="1" dirty="0">
                <a:solidFill>
                  <a:srgbClr val="3F3F3F"/>
                </a:solidFill>
              </a:rPr>
              <a:t>않은 </a:t>
            </a:r>
            <a:r>
              <a:rPr kumimoji="0" lang="ko-KR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아이템 먹을 경우</a:t>
            </a:r>
            <a:r>
              <a:rPr kumimoji="0" lang="en-US" altLang="ko-KR" sz="1800" b="1" i="0" u="none" strike="noStrike" kern="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altLang="ko-KR" sz="1800" b="1" dirty="0">
                <a:solidFill>
                  <a:srgbClr val="3F3F3F"/>
                </a:solidFill>
              </a:rPr>
              <a:t>life</a:t>
            </a:r>
            <a:r>
              <a:rPr lang="ko-KR" altLang="en-US" sz="1800" b="1" dirty="0">
                <a:solidFill>
                  <a:srgbClr val="3F3F3F"/>
                </a:solidFill>
              </a:rPr>
              <a:t>가 줄고 하트가 줄어든다</a:t>
            </a:r>
            <a:r>
              <a:rPr lang="en-US" altLang="ko-KR" sz="1800" b="1" dirty="0">
                <a:solidFill>
                  <a:srgbClr val="3F3F3F"/>
                </a:solidFill>
              </a:rPr>
              <a:t>.</a:t>
            </a:r>
            <a:endParaRPr kumimoji="0" sz="1800" b="1" i="0" u="none" strike="noStrike" kern="0" cap="none" spc="0" normalizeH="0" baseline="0" noProof="0" dirty="0">
              <a:ln>
                <a:noFill/>
              </a:ln>
              <a:solidFill>
                <a:srgbClr val="3F3F3F"/>
              </a:solidFill>
              <a:effectLst/>
              <a:uLnTx/>
              <a:uFillTx/>
              <a:sym typeface="Arial"/>
            </a:endParaRPr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07921972-B405-4CFE-99D0-25AAE6AFF7A0}"/>
              </a:ext>
            </a:extLst>
          </p:cNvPr>
          <p:cNvSpPr/>
          <p:nvPr/>
        </p:nvSpPr>
        <p:spPr>
          <a:xfrm>
            <a:off x="3750714" y="2115709"/>
            <a:ext cx="746309" cy="267834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맑은 고딕" panose="020B0503020000020004" pitchFamily="50" charset="-127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88568813"/>
      </p:ext>
    </p:extLst>
  </p:cSld>
  <p:clrMapOvr>
    <a:masterClrMapping/>
  </p:clrMapOvr>
  <p:transition spd="slow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/>
          <p:nvPr/>
        </p:nvSpPr>
        <p:spPr>
          <a:xfrm>
            <a:off x="4367808" y="5157192"/>
            <a:ext cx="2227500" cy="6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아쉬운 점</a:t>
            </a:r>
            <a:endParaRPr sz="1800" b="0" i="0" u="none" strike="noStrike" cap="none" dirty="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Shape 92"/>
          <p:cNvSpPr txBox="1"/>
          <p:nvPr/>
        </p:nvSpPr>
        <p:spPr>
          <a:xfrm flipH="1">
            <a:off x="3696534" y="1772816"/>
            <a:ext cx="6528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0" i="0" u="none" strike="noStrike" cap="none">
                <a:solidFill>
                  <a:srgbClr val="F39863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2400" b="0" i="0" u="none" strike="noStrike" cap="none">
              <a:solidFill>
                <a:srgbClr val="F3986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Shape 93"/>
          <p:cNvSpPr txBox="1"/>
          <p:nvPr/>
        </p:nvSpPr>
        <p:spPr>
          <a:xfrm>
            <a:off x="4349330" y="3111316"/>
            <a:ext cx="2898797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sz="1800" dirty="0">
                <a:solidFill>
                  <a:srgbClr val="595959"/>
                </a:solidFill>
              </a:rPr>
              <a:t>직접 제작</a:t>
            </a:r>
            <a:r>
              <a:rPr lang="en-US" altLang="ko-KR" sz="1800" dirty="0">
                <a:solidFill>
                  <a:srgbClr val="595959"/>
                </a:solidFill>
              </a:rPr>
              <a:t>/</a:t>
            </a:r>
            <a:r>
              <a:rPr lang="ko-KR" altLang="en-US" sz="1800" dirty="0">
                <a:solidFill>
                  <a:srgbClr val="595959"/>
                </a:solidFill>
              </a:rPr>
              <a:t>해결한 사항들</a:t>
            </a:r>
            <a:endParaRPr sz="1800" b="0" i="0" u="none" strike="noStrike" cap="none" dirty="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Shape 94"/>
          <p:cNvSpPr txBox="1"/>
          <p:nvPr/>
        </p:nvSpPr>
        <p:spPr>
          <a:xfrm>
            <a:off x="5250007" y="500324"/>
            <a:ext cx="16920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ko-KR" sz="3600" b="0" i="0" u="none" strike="noStrike" cap="none">
                <a:solidFill>
                  <a:srgbClr val="E96A63"/>
                </a:solidFill>
                <a:latin typeface="Arial"/>
                <a:ea typeface="Arial"/>
                <a:cs typeface="Arial"/>
                <a:sym typeface="Arial"/>
              </a:rPr>
              <a:t>목차</a:t>
            </a:r>
            <a:endParaRPr sz="3600" b="0" i="0" u="none" strike="noStrike" cap="none">
              <a:solidFill>
                <a:srgbClr val="E96A6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Shape 95"/>
          <p:cNvSpPr txBox="1"/>
          <p:nvPr/>
        </p:nvSpPr>
        <p:spPr>
          <a:xfrm>
            <a:off x="3597225" y="2400116"/>
            <a:ext cx="8514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0" i="0" u="none" strike="noStrike" cap="none">
                <a:solidFill>
                  <a:srgbClr val="E96A63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2400" b="0" i="0" u="none" strike="noStrike" cap="none">
              <a:solidFill>
                <a:srgbClr val="E96A6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Shape 96"/>
          <p:cNvSpPr txBox="1"/>
          <p:nvPr/>
        </p:nvSpPr>
        <p:spPr>
          <a:xfrm>
            <a:off x="4349318" y="3831396"/>
            <a:ext cx="3762906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sz="1800" b="0" i="0" u="none" strike="noStrike" cap="none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외부 소스 코드</a:t>
            </a:r>
            <a:r>
              <a:rPr lang="en-US" altLang="ko-KR" sz="1800" b="0" i="0" u="none" strike="noStrike" cap="none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r>
              <a:rPr lang="ko-KR" altLang="en-US" sz="1800" b="0" i="0" u="none" strike="noStrike" cap="none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참고한 내용 정리</a:t>
            </a:r>
            <a:endParaRPr sz="1800" b="0" i="0" u="none" strike="noStrike" cap="none" dirty="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Shape 97"/>
          <p:cNvSpPr txBox="1"/>
          <p:nvPr/>
        </p:nvSpPr>
        <p:spPr>
          <a:xfrm flipH="1">
            <a:off x="3597225" y="3119669"/>
            <a:ext cx="8514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0" i="0" u="none" strike="noStrike" cap="none">
                <a:solidFill>
                  <a:srgbClr val="F39863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sz="2400" b="0" i="0" u="none" strike="noStrike" cap="none">
              <a:solidFill>
                <a:srgbClr val="F3986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Shape 100"/>
          <p:cNvSpPr txBox="1"/>
          <p:nvPr/>
        </p:nvSpPr>
        <p:spPr>
          <a:xfrm>
            <a:off x="3597225" y="3839216"/>
            <a:ext cx="8514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0" i="0" u="none" strike="noStrike" cap="none">
                <a:solidFill>
                  <a:srgbClr val="E96A63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sz="2400" b="0" i="0" u="none" strike="noStrike" cap="none">
              <a:solidFill>
                <a:srgbClr val="E96A6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Shape 101"/>
          <p:cNvSpPr txBox="1"/>
          <p:nvPr/>
        </p:nvSpPr>
        <p:spPr>
          <a:xfrm>
            <a:off x="3689625" y="5200166"/>
            <a:ext cx="6666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0" i="0" u="none" strike="noStrike" cap="none" dirty="0">
                <a:solidFill>
                  <a:srgbClr val="E96A63"/>
                </a:solidFill>
                <a:latin typeface="Arial"/>
                <a:ea typeface="Arial"/>
                <a:cs typeface="Arial"/>
                <a:sym typeface="Arial"/>
              </a:rPr>
              <a:t>6</a:t>
            </a:r>
            <a:endParaRPr sz="2400" b="0" i="0" u="none" strike="noStrike" cap="none" dirty="0">
              <a:solidFill>
                <a:srgbClr val="E96A6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Shape 102"/>
          <p:cNvSpPr txBox="1"/>
          <p:nvPr/>
        </p:nvSpPr>
        <p:spPr>
          <a:xfrm>
            <a:off x="4349331" y="1772816"/>
            <a:ext cx="25926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sz="1800" dirty="0">
                <a:solidFill>
                  <a:srgbClr val="595959"/>
                </a:solidFill>
              </a:rPr>
              <a:t>개요 설명</a:t>
            </a:r>
            <a:endParaRPr sz="1800" b="0" i="0" u="none" strike="noStrike" cap="none" dirty="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Shape 103"/>
          <p:cNvSpPr txBox="1"/>
          <p:nvPr/>
        </p:nvSpPr>
        <p:spPr>
          <a:xfrm>
            <a:off x="4349331" y="2348880"/>
            <a:ext cx="25926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sz="1800" b="0" i="0" u="none" strike="noStrike" cap="none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결과물 화면 캡처</a:t>
            </a:r>
            <a:endParaRPr sz="1800" b="0" i="0" u="none" strike="noStrike" cap="none" dirty="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Shape 104"/>
          <p:cNvSpPr txBox="1"/>
          <p:nvPr/>
        </p:nvSpPr>
        <p:spPr>
          <a:xfrm flipH="1">
            <a:off x="3597225" y="4511815"/>
            <a:ext cx="851400" cy="7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0" i="0" u="none" strike="noStrike" cap="none">
                <a:solidFill>
                  <a:srgbClr val="F39863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sz="2400" b="0" i="0" u="none" strike="noStrike" cap="none">
              <a:solidFill>
                <a:srgbClr val="F3986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Shape 106"/>
          <p:cNvSpPr txBox="1"/>
          <p:nvPr/>
        </p:nvSpPr>
        <p:spPr>
          <a:xfrm>
            <a:off x="4367808" y="4510992"/>
            <a:ext cx="25926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노력한 점</a:t>
            </a:r>
            <a:endParaRPr sz="1800" b="0" i="0" u="none" strike="noStrike" cap="none" dirty="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Shape 101">
            <a:extLst>
              <a:ext uri="{FF2B5EF4-FFF2-40B4-BE49-F238E27FC236}">
                <a16:creationId xmlns:a16="http://schemas.microsoft.com/office/drawing/2014/main" id="{57986778-371E-4832-86FE-6B6A0F3864D5}"/>
              </a:ext>
            </a:extLst>
          </p:cNvPr>
          <p:cNvSpPr txBox="1"/>
          <p:nvPr/>
        </p:nvSpPr>
        <p:spPr>
          <a:xfrm>
            <a:off x="3701208" y="5877272"/>
            <a:ext cx="6666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altLang="ko-KR" sz="2400" dirty="0">
                <a:solidFill>
                  <a:srgbClr val="F39863"/>
                </a:solidFill>
              </a:rPr>
              <a:t>7</a:t>
            </a:r>
            <a:endParaRPr sz="2400" b="0" i="0" u="none" strike="noStrike" cap="none" dirty="0">
              <a:solidFill>
                <a:srgbClr val="F39863"/>
              </a:solidFill>
              <a:sym typeface="Arial"/>
            </a:endParaRPr>
          </a:p>
        </p:txBody>
      </p:sp>
      <p:sp>
        <p:nvSpPr>
          <p:cNvPr id="20" name="Shape 91">
            <a:extLst>
              <a:ext uri="{FF2B5EF4-FFF2-40B4-BE49-F238E27FC236}">
                <a16:creationId xmlns:a16="http://schemas.microsoft.com/office/drawing/2014/main" id="{57EC5E0B-C15D-495D-8A7B-8928D2336BFF}"/>
              </a:ext>
            </a:extLst>
          </p:cNvPr>
          <p:cNvSpPr txBox="1"/>
          <p:nvPr/>
        </p:nvSpPr>
        <p:spPr>
          <a:xfrm>
            <a:off x="4367808" y="5864376"/>
            <a:ext cx="2227500" cy="6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sz="1800" b="0" i="0" u="none" strike="noStrike" cap="none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느낀 점</a:t>
            </a:r>
            <a:endParaRPr sz="1800" b="0" i="0" u="none" strike="noStrike" cap="none" dirty="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/>
          <p:nvPr/>
        </p:nvSpPr>
        <p:spPr>
          <a:xfrm>
            <a:off x="536325" y="313376"/>
            <a:ext cx="1032900" cy="6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r>
              <a:rPr kumimoji="0" lang="en-US" altLang="ko-KR" sz="2400" b="0" i="0" u="none" strike="noStrike" kern="0" cap="none" spc="0" normalizeH="0" baseline="0" noProof="0" dirty="0">
                <a:ln>
                  <a:noFill/>
                </a:ln>
                <a:solidFill>
                  <a:srgbClr val="9B86BE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03</a:t>
            </a:r>
            <a:endParaRPr kumimoji="0" sz="2400" b="0" i="0" u="none" strike="noStrike" kern="0" cap="none" spc="0" normalizeH="0" baseline="0" noProof="0" dirty="0">
              <a:ln>
                <a:noFill/>
              </a:ln>
              <a:solidFill>
                <a:srgbClr val="9B86BE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Shape 152">
            <a:extLst>
              <a:ext uri="{FF2B5EF4-FFF2-40B4-BE49-F238E27FC236}">
                <a16:creationId xmlns:a16="http://schemas.microsoft.com/office/drawing/2014/main" id="{1E531265-9FBE-40DB-A76A-7E31762FC7A6}"/>
              </a:ext>
            </a:extLst>
          </p:cNvPr>
          <p:cNvSpPr txBox="1"/>
          <p:nvPr/>
        </p:nvSpPr>
        <p:spPr>
          <a:xfrm>
            <a:off x="972198" y="1628237"/>
            <a:ext cx="11219801" cy="5035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66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bulgogi_playerStatus.js                            </a:t>
            </a:r>
            <a:r>
              <a:rPr kumimoji="0" lang="en-US" sz="1600" b="1" i="0" u="none" strike="noStrike" kern="0" cap="none" spc="0" normalizeH="0" baseline="0" noProof="0" dirty="0" err="1">
                <a:ln>
                  <a:noFill/>
                </a:ln>
                <a:solidFill>
                  <a:srgbClr val="0066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bulgogi_character</a:t>
            </a:r>
            <a:r>
              <a: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66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라는 </a:t>
            </a:r>
            <a:r>
              <a:rPr kumimoji="0" lang="en-US" altLang="ko-KR" sz="1600" b="1" i="0" u="none" strike="noStrike" kern="0" cap="none" spc="0" normalizeH="0" baseline="0" noProof="0" dirty="0" err="1">
                <a:ln>
                  <a:noFill/>
                </a:ln>
                <a:solidFill>
                  <a:srgbClr val="0066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GameObject</a:t>
            </a:r>
            <a:r>
              <a: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66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에 적용</a:t>
            </a:r>
            <a:endParaRPr kumimoji="0" lang="en-US" altLang="ko-KR" sz="1600" b="1" i="0" u="none" strike="noStrike" kern="0" cap="none" spc="0" normalizeH="0" baseline="0" noProof="0" dirty="0">
              <a:ln>
                <a:noFill/>
              </a:ln>
              <a:solidFill>
                <a:srgbClr val="0066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r>
              <a:rPr kumimoji="0" lang="en-US" altLang="ko-KR" sz="1600" b="1" i="0" u="none" strike="noStrike" kern="0" cap="none" spc="0" normalizeH="0" baseline="0" noProof="0" dirty="0">
                <a:ln>
                  <a:noFill/>
                </a:ln>
                <a:solidFill>
                  <a:srgbClr val="0066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bulgogi_no_need.js                               </a:t>
            </a:r>
            <a:r>
              <a: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66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단계에 맞지 않은 아이템에 각각 적용</a:t>
            </a:r>
            <a:endParaRPr kumimoji="0" lang="en-US" altLang="ko-KR" sz="1600" b="1" i="0" u="none" strike="noStrike" kern="0" cap="none" spc="0" normalizeH="0" baseline="0" noProof="0" dirty="0">
              <a:ln>
                <a:noFill/>
              </a:ln>
              <a:solidFill>
                <a:srgbClr val="0066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tabLst/>
              <a:defRPr/>
            </a:pPr>
            <a:r>
              <a:rPr kumimoji="0" lang="en-US" altLang="ko-KR" sz="1600" b="1" i="0" u="none" strike="noStrike" kern="0" cap="none" spc="0" normalizeH="0" baseline="0" noProof="0" dirty="0">
                <a:ln>
                  <a:noFill/>
                </a:ln>
                <a:solidFill>
                  <a:srgbClr val="0066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1. bulgogi_playerStatus.js</a:t>
            </a:r>
          </a:p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tabLst/>
              <a:defRPr/>
            </a:pPr>
            <a:endParaRPr kumimoji="0" lang="en-US" altLang="ko-KR" sz="800" b="1" i="0" u="none" strike="noStrike" kern="0" cap="none" spc="0" normalizeH="0" baseline="0" noProof="0" dirty="0">
              <a:ln>
                <a:noFill/>
              </a:ln>
              <a:solidFill>
                <a:srgbClr val="0066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lvl="0">
              <a:lnSpc>
                <a:spcPct val="150000"/>
              </a:lnSpc>
              <a:buSzPts val="1800"/>
            </a:pPr>
            <a:r>
              <a:rPr lang="en-US" dirty="0"/>
              <a:t>function </a:t>
            </a:r>
            <a:r>
              <a:rPr lang="en-US" dirty="0" err="1"/>
              <a:t>no_need</a:t>
            </a:r>
            <a:r>
              <a:rPr lang="en-US" dirty="0"/>
              <a:t>(amount : int)                   //</a:t>
            </a:r>
            <a:r>
              <a:rPr lang="en-US" dirty="0" err="1"/>
              <a:t>no_need</a:t>
            </a:r>
            <a:r>
              <a:rPr lang="ko-KR" altLang="en-US" dirty="0"/>
              <a:t>라는 함수</a:t>
            </a:r>
            <a:r>
              <a:rPr lang="en-US" altLang="ko-KR" dirty="0"/>
              <a:t>(</a:t>
            </a:r>
            <a:r>
              <a:rPr lang="en-US" altLang="ko-KR" dirty="0">
                <a:solidFill>
                  <a:srgbClr val="0066FF"/>
                </a:solidFill>
              </a:rPr>
              <a:t>bulgogi_no_need.js </a:t>
            </a:r>
            <a:r>
              <a:rPr lang="ko-KR" altLang="en-US" dirty="0">
                <a:solidFill>
                  <a:srgbClr val="0066FF"/>
                </a:solidFill>
              </a:rPr>
              <a:t>에서 이 함수를 부름</a:t>
            </a:r>
            <a:r>
              <a:rPr lang="en-US" altLang="ko-KR" dirty="0">
                <a:solidFill>
                  <a:srgbClr val="3F3F3F"/>
                </a:solidFill>
              </a:rPr>
              <a:t>)</a:t>
            </a:r>
            <a:endParaRPr lang="en-US" dirty="0">
              <a:solidFill>
                <a:srgbClr val="3F3F3F"/>
              </a:solidFill>
            </a:endParaRPr>
          </a:p>
          <a:p>
            <a:pPr lvl="0">
              <a:lnSpc>
                <a:spcPct val="150000"/>
              </a:lnSpc>
              <a:buSzPts val="1800"/>
            </a:pPr>
            <a:r>
              <a:rPr lang="en-US" dirty="0"/>
              <a:t>{</a:t>
            </a:r>
          </a:p>
          <a:p>
            <a:pPr lvl="0">
              <a:lnSpc>
                <a:spcPct val="150000"/>
              </a:lnSpc>
              <a:buSzPts val="1800"/>
            </a:pPr>
            <a:r>
              <a:rPr lang="en-US" dirty="0"/>
              <a:t>   life -= amount;                </a:t>
            </a:r>
            <a:r>
              <a:rPr lang="en-US" dirty="0">
                <a:solidFill>
                  <a:srgbClr val="0066FF"/>
                </a:solidFill>
              </a:rPr>
              <a:t>//life</a:t>
            </a:r>
            <a:r>
              <a:rPr lang="ko-KR" altLang="en-US" dirty="0">
                <a:solidFill>
                  <a:srgbClr val="0066FF"/>
                </a:solidFill>
              </a:rPr>
              <a:t>를 </a:t>
            </a:r>
            <a:r>
              <a:rPr lang="en-US" altLang="ko-KR" dirty="0">
                <a:solidFill>
                  <a:srgbClr val="0066FF"/>
                </a:solidFill>
              </a:rPr>
              <a:t>amount</a:t>
            </a:r>
            <a:r>
              <a:rPr lang="ko-KR" altLang="en-US" dirty="0">
                <a:solidFill>
                  <a:srgbClr val="0066FF"/>
                </a:solidFill>
              </a:rPr>
              <a:t>만큼 감소</a:t>
            </a:r>
            <a:endParaRPr lang="en-US" dirty="0">
              <a:solidFill>
                <a:srgbClr val="0066FF"/>
              </a:solidFill>
            </a:endParaRPr>
          </a:p>
          <a:p>
            <a:pPr lvl="0">
              <a:lnSpc>
                <a:spcPct val="150000"/>
              </a:lnSpc>
              <a:buSzPts val="1800"/>
            </a:pPr>
            <a:r>
              <a:rPr lang="en-US" dirty="0"/>
              <a:t>   if(life==20){                     </a:t>
            </a:r>
            <a:r>
              <a:rPr lang="en-US" dirty="0">
                <a:solidFill>
                  <a:srgbClr val="0066FF"/>
                </a:solidFill>
              </a:rPr>
              <a:t>//life</a:t>
            </a:r>
            <a:r>
              <a:rPr lang="ko-KR" altLang="en-US" dirty="0">
                <a:solidFill>
                  <a:srgbClr val="0066FF"/>
                </a:solidFill>
              </a:rPr>
              <a:t>가 </a:t>
            </a:r>
            <a:r>
              <a:rPr lang="en-US" altLang="ko-KR" dirty="0">
                <a:solidFill>
                  <a:srgbClr val="0066FF"/>
                </a:solidFill>
              </a:rPr>
              <a:t>20</a:t>
            </a:r>
            <a:r>
              <a:rPr lang="ko-KR" altLang="en-US" dirty="0">
                <a:solidFill>
                  <a:srgbClr val="0066FF"/>
                </a:solidFill>
              </a:rPr>
              <a:t>이면 </a:t>
            </a:r>
            <a:r>
              <a:rPr lang="en-US" altLang="ko-KR" dirty="0">
                <a:solidFill>
                  <a:srgbClr val="0066FF"/>
                </a:solidFill>
              </a:rPr>
              <a:t>”ife1”</a:t>
            </a:r>
            <a:r>
              <a:rPr lang="ko-KR" altLang="en-US" dirty="0">
                <a:solidFill>
                  <a:srgbClr val="0066FF"/>
                </a:solidFill>
              </a:rPr>
              <a:t>이라는 </a:t>
            </a:r>
            <a:r>
              <a:rPr lang="en-US" altLang="ko-KR" dirty="0">
                <a:solidFill>
                  <a:srgbClr val="0066FF"/>
                </a:solidFill>
              </a:rPr>
              <a:t>tag</a:t>
            </a:r>
            <a:r>
              <a:rPr lang="ko-KR" altLang="en-US" dirty="0">
                <a:solidFill>
                  <a:srgbClr val="0066FF"/>
                </a:solidFill>
              </a:rPr>
              <a:t>를 가진</a:t>
            </a:r>
            <a:r>
              <a:rPr lang="en-US" altLang="ko-KR" dirty="0">
                <a:solidFill>
                  <a:srgbClr val="0066FF"/>
                </a:solidFill>
              </a:rPr>
              <a:t> </a:t>
            </a:r>
            <a:r>
              <a:rPr lang="en-US" altLang="ko-KR" dirty="0" err="1">
                <a:solidFill>
                  <a:srgbClr val="0066FF"/>
                </a:solidFill>
              </a:rPr>
              <a:t>GameObject</a:t>
            </a:r>
            <a:r>
              <a:rPr lang="en-US" altLang="ko-KR" dirty="0">
                <a:solidFill>
                  <a:srgbClr val="0066FF"/>
                </a:solidFill>
              </a:rPr>
              <a:t> ”(</a:t>
            </a:r>
            <a:r>
              <a:rPr lang="ko-KR" altLang="en-US" dirty="0">
                <a:solidFill>
                  <a:srgbClr val="0066FF"/>
                </a:solidFill>
              </a:rPr>
              <a:t>첫번쨰 하트</a:t>
            </a:r>
            <a:r>
              <a:rPr lang="en-US" altLang="ko-KR" dirty="0">
                <a:solidFill>
                  <a:srgbClr val="0066FF"/>
                </a:solidFill>
              </a:rPr>
              <a:t>) </a:t>
            </a:r>
            <a:r>
              <a:rPr lang="ko-KR" altLang="en-US" dirty="0">
                <a:solidFill>
                  <a:srgbClr val="0066FF"/>
                </a:solidFill>
              </a:rPr>
              <a:t>를 </a:t>
            </a:r>
            <a:r>
              <a:rPr lang="en-US" altLang="ko-KR" dirty="0">
                <a:solidFill>
                  <a:srgbClr val="0066FF"/>
                </a:solidFill>
              </a:rPr>
              <a:t>destroy</a:t>
            </a:r>
            <a:r>
              <a:rPr lang="ko-KR" altLang="en-US" dirty="0">
                <a:solidFill>
                  <a:srgbClr val="0066FF"/>
                </a:solidFill>
              </a:rPr>
              <a:t>한다</a:t>
            </a:r>
            <a:endParaRPr lang="en-US" dirty="0">
              <a:solidFill>
                <a:srgbClr val="0066FF"/>
              </a:solidFill>
            </a:endParaRPr>
          </a:p>
          <a:p>
            <a:pPr lvl="0">
              <a:lnSpc>
                <a:spcPct val="150000"/>
              </a:lnSpc>
              <a:buSzPts val="1800"/>
            </a:pPr>
            <a:r>
              <a:rPr lang="en-US" dirty="0"/>
              <a:t>      Destroy(</a:t>
            </a:r>
            <a:r>
              <a:rPr lang="en-US" dirty="0" err="1"/>
              <a:t>GameObject.FindWithTag</a:t>
            </a:r>
            <a:r>
              <a:rPr lang="en-US" dirty="0"/>
              <a:t>(＂life1＂));</a:t>
            </a:r>
          </a:p>
          <a:p>
            <a:pPr lvl="0">
              <a:lnSpc>
                <a:spcPct val="150000"/>
              </a:lnSpc>
              <a:buSzPts val="1800"/>
            </a:pPr>
            <a:r>
              <a:rPr lang="en-US" dirty="0"/>
              <a:t>   }</a:t>
            </a:r>
          </a:p>
          <a:p>
            <a:pPr lvl="0">
              <a:lnSpc>
                <a:spcPct val="150000"/>
              </a:lnSpc>
              <a:buSzPts val="1800"/>
            </a:pPr>
            <a:r>
              <a:rPr lang="en-US" dirty="0"/>
              <a:t>   else if(life==10){             </a:t>
            </a:r>
            <a:r>
              <a:rPr lang="en-US" dirty="0">
                <a:solidFill>
                  <a:srgbClr val="0066FF"/>
                </a:solidFill>
              </a:rPr>
              <a:t>//life</a:t>
            </a:r>
            <a:r>
              <a:rPr lang="ko-KR" altLang="en-US" dirty="0">
                <a:solidFill>
                  <a:srgbClr val="0066FF"/>
                </a:solidFill>
              </a:rPr>
              <a:t>가 </a:t>
            </a:r>
            <a:r>
              <a:rPr lang="en-US" altLang="ko-KR" dirty="0">
                <a:solidFill>
                  <a:srgbClr val="0066FF"/>
                </a:solidFill>
              </a:rPr>
              <a:t>10</a:t>
            </a:r>
            <a:r>
              <a:rPr lang="ko-KR" altLang="en-US" dirty="0">
                <a:solidFill>
                  <a:srgbClr val="0066FF"/>
                </a:solidFill>
              </a:rPr>
              <a:t>이면 </a:t>
            </a:r>
            <a:r>
              <a:rPr lang="en-US" altLang="ko-KR" dirty="0">
                <a:solidFill>
                  <a:srgbClr val="0066FF"/>
                </a:solidFill>
              </a:rPr>
              <a:t>“life2”</a:t>
            </a:r>
            <a:r>
              <a:rPr lang="ko-KR" altLang="en-US" dirty="0">
                <a:solidFill>
                  <a:srgbClr val="0066FF"/>
                </a:solidFill>
              </a:rPr>
              <a:t>라는 </a:t>
            </a:r>
            <a:r>
              <a:rPr lang="en-US" altLang="ko-KR" dirty="0">
                <a:solidFill>
                  <a:srgbClr val="0066FF"/>
                </a:solidFill>
              </a:rPr>
              <a:t>tag</a:t>
            </a:r>
            <a:r>
              <a:rPr lang="ko-KR" altLang="en-US" dirty="0">
                <a:solidFill>
                  <a:srgbClr val="0066FF"/>
                </a:solidFill>
              </a:rPr>
              <a:t>를 가진 </a:t>
            </a:r>
            <a:r>
              <a:rPr lang="en-US" altLang="ko-KR" dirty="0" err="1">
                <a:solidFill>
                  <a:srgbClr val="0066FF"/>
                </a:solidFill>
              </a:rPr>
              <a:t>GameObject</a:t>
            </a:r>
            <a:r>
              <a:rPr lang="en-US" altLang="ko-KR" dirty="0">
                <a:solidFill>
                  <a:srgbClr val="0066FF"/>
                </a:solidFill>
              </a:rPr>
              <a:t> ”(</a:t>
            </a:r>
            <a:r>
              <a:rPr lang="ko-KR" altLang="en-US" dirty="0">
                <a:solidFill>
                  <a:srgbClr val="0066FF"/>
                </a:solidFill>
              </a:rPr>
              <a:t>두번째 하트</a:t>
            </a:r>
            <a:r>
              <a:rPr lang="en-US" altLang="ko-KR" dirty="0">
                <a:solidFill>
                  <a:srgbClr val="0066FF"/>
                </a:solidFill>
              </a:rPr>
              <a:t>) </a:t>
            </a:r>
            <a:r>
              <a:rPr lang="ko-KR" altLang="en-US" dirty="0">
                <a:solidFill>
                  <a:srgbClr val="0066FF"/>
                </a:solidFill>
              </a:rPr>
              <a:t>를 </a:t>
            </a:r>
            <a:r>
              <a:rPr lang="en-US" altLang="ko-KR" dirty="0">
                <a:solidFill>
                  <a:srgbClr val="0066FF"/>
                </a:solidFill>
              </a:rPr>
              <a:t>destroy</a:t>
            </a:r>
            <a:r>
              <a:rPr lang="ko-KR" altLang="en-US" dirty="0">
                <a:solidFill>
                  <a:srgbClr val="0066FF"/>
                </a:solidFill>
              </a:rPr>
              <a:t>한다</a:t>
            </a:r>
            <a:endParaRPr lang="en-US" dirty="0">
              <a:solidFill>
                <a:srgbClr val="0066FF"/>
              </a:solidFill>
            </a:endParaRPr>
          </a:p>
          <a:p>
            <a:pPr lvl="0">
              <a:lnSpc>
                <a:spcPct val="150000"/>
              </a:lnSpc>
              <a:buSzPts val="1800"/>
            </a:pPr>
            <a:r>
              <a:rPr lang="en-US" dirty="0"/>
              <a:t>      Destroy(</a:t>
            </a:r>
            <a:r>
              <a:rPr lang="en-US" dirty="0" err="1"/>
              <a:t>GameObject.FindWithTag</a:t>
            </a:r>
            <a:r>
              <a:rPr lang="en-US" dirty="0"/>
              <a:t>("life2"));</a:t>
            </a:r>
          </a:p>
          <a:p>
            <a:pPr lvl="0">
              <a:lnSpc>
                <a:spcPct val="150000"/>
              </a:lnSpc>
              <a:buSzPts val="1800"/>
            </a:pPr>
            <a:r>
              <a:rPr lang="en-US" dirty="0"/>
              <a:t>   }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" name="Shape 149">
            <a:extLst>
              <a:ext uri="{FF2B5EF4-FFF2-40B4-BE49-F238E27FC236}">
                <a16:creationId xmlns:a16="http://schemas.microsoft.com/office/drawing/2014/main" id="{4CF17BD7-6A05-4593-BF3C-8DC20F1F2146}"/>
              </a:ext>
            </a:extLst>
          </p:cNvPr>
          <p:cNvSpPr/>
          <p:nvPr/>
        </p:nvSpPr>
        <p:spPr>
          <a:xfrm>
            <a:off x="1313854" y="194303"/>
            <a:ext cx="4219843" cy="6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50000"/>
              </a:lnSpc>
              <a:buSzPts val="2800"/>
            </a:pPr>
            <a:r>
              <a:rPr lang="ko-KR" altLang="en-US" sz="2800" dirty="0">
                <a:solidFill>
                  <a:srgbClr val="3F3F3F"/>
                </a:solidFill>
              </a:rPr>
              <a:t>직접 제작</a:t>
            </a:r>
            <a:r>
              <a:rPr lang="en-US" altLang="ko-KR" sz="2800" dirty="0">
                <a:solidFill>
                  <a:srgbClr val="3F3F3F"/>
                </a:solidFill>
              </a:rPr>
              <a:t>/</a:t>
            </a:r>
            <a:r>
              <a:rPr lang="ko-KR" altLang="en-US" sz="2800" dirty="0">
                <a:solidFill>
                  <a:srgbClr val="3F3F3F"/>
                </a:solidFill>
              </a:rPr>
              <a:t>해결한 사항들</a:t>
            </a:r>
          </a:p>
        </p:txBody>
      </p:sp>
      <p:pic>
        <p:nvPicPr>
          <p:cNvPr id="12" name="Shape 151">
            <a:extLst>
              <a:ext uri="{FF2B5EF4-FFF2-40B4-BE49-F238E27FC236}">
                <a16:creationId xmlns:a16="http://schemas.microsoft.com/office/drawing/2014/main" id="{85EB3ED8-CAE2-4E77-867A-26BA2B92D7B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24881" y="296750"/>
            <a:ext cx="684900" cy="6849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Shape 152">
            <a:extLst>
              <a:ext uri="{FF2B5EF4-FFF2-40B4-BE49-F238E27FC236}">
                <a16:creationId xmlns:a16="http://schemas.microsoft.com/office/drawing/2014/main" id="{36655A39-599F-456B-85E7-40A6E2387671}"/>
              </a:ext>
            </a:extLst>
          </p:cNvPr>
          <p:cNvSpPr txBox="1"/>
          <p:nvPr/>
        </p:nvSpPr>
        <p:spPr>
          <a:xfrm>
            <a:off x="1005450" y="1034220"/>
            <a:ext cx="7442700" cy="50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단계에 맞지 </a:t>
            </a:r>
            <a:r>
              <a:rPr lang="ko-KR" altLang="en-US" sz="1800" b="1" dirty="0">
                <a:solidFill>
                  <a:srgbClr val="3F3F3F"/>
                </a:solidFill>
              </a:rPr>
              <a:t>않은 </a:t>
            </a:r>
            <a:r>
              <a:rPr kumimoji="0" lang="ko-KR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아이템 먹을 경우</a:t>
            </a:r>
            <a:r>
              <a:rPr kumimoji="0" lang="en-US" altLang="ko-KR" sz="1800" b="1" i="0" u="none" strike="noStrike" kern="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altLang="ko-KR" sz="1800" b="1" dirty="0">
                <a:solidFill>
                  <a:srgbClr val="3F3F3F"/>
                </a:solidFill>
              </a:rPr>
              <a:t>life</a:t>
            </a:r>
            <a:r>
              <a:rPr lang="ko-KR" altLang="en-US" sz="1800" b="1" dirty="0">
                <a:solidFill>
                  <a:srgbClr val="3F3F3F"/>
                </a:solidFill>
              </a:rPr>
              <a:t>가 줄고 하트가 줄어든다</a:t>
            </a:r>
            <a:r>
              <a:rPr lang="en-US" altLang="ko-KR" sz="1800" b="1" dirty="0">
                <a:solidFill>
                  <a:srgbClr val="3F3F3F"/>
                </a:solidFill>
              </a:rPr>
              <a:t>.</a:t>
            </a:r>
            <a:endParaRPr kumimoji="0" sz="1800" b="1" i="0" u="none" strike="noStrike" kern="0" cap="none" spc="0" normalizeH="0" baseline="0" noProof="0" dirty="0">
              <a:ln>
                <a:noFill/>
              </a:ln>
              <a:solidFill>
                <a:srgbClr val="3F3F3F"/>
              </a:solidFill>
              <a:effectLst/>
              <a:uLnTx/>
              <a:uFillTx/>
              <a:sym typeface="Arial"/>
            </a:endParaRPr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520C55E1-C266-49A1-9420-CD101C1041C2}"/>
              </a:ext>
            </a:extLst>
          </p:cNvPr>
          <p:cNvSpPr/>
          <p:nvPr/>
        </p:nvSpPr>
        <p:spPr>
          <a:xfrm>
            <a:off x="3765515" y="1762385"/>
            <a:ext cx="746309" cy="267834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맑은 고딕" panose="020B0503020000020004" pitchFamily="50" charset="-127"/>
              <a:cs typeface="+mn-cs"/>
              <a:sym typeface="Arial"/>
            </a:endParaRPr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1CFF6D31-C30B-4CA3-9C81-109FB87019FA}"/>
              </a:ext>
            </a:extLst>
          </p:cNvPr>
          <p:cNvSpPr/>
          <p:nvPr/>
        </p:nvSpPr>
        <p:spPr>
          <a:xfrm>
            <a:off x="3765514" y="2118736"/>
            <a:ext cx="746309" cy="267834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맑은 고딕" panose="020B0503020000020004" pitchFamily="50" charset="-127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97039037"/>
      </p:ext>
    </p:extLst>
  </p:cSld>
  <p:clrMapOvr>
    <a:masterClrMapping/>
  </p:clrMapOvr>
  <p:transition spd="slow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/>
          <p:nvPr/>
        </p:nvSpPr>
        <p:spPr>
          <a:xfrm>
            <a:off x="536325" y="313376"/>
            <a:ext cx="1032900" cy="6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r>
              <a:rPr kumimoji="0" lang="en-US" altLang="ko-KR" sz="2400" b="0" i="0" u="none" strike="noStrike" kern="0" cap="none" spc="0" normalizeH="0" baseline="0" noProof="0" dirty="0">
                <a:ln>
                  <a:noFill/>
                </a:ln>
                <a:solidFill>
                  <a:srgbClr val="9B86BE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03</a:t>
            </a:r>
            <a:endParaRPr kumimoji="0" sz="2400" b="0" i="0" u="none" strike="noStrike" kern="0" cap="none" spc="0" normalizeH="0" baseline="0" noProof="0" dirty="0">
              <a:ln>
                <a:noFill/>
              </a:ln>
              <a:solidFill>
                <a:srgbClr val="9B86BE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Shape 152">
            <a:extLst>
              <a:ext uri="{FF2B5EF4-FFF2-40B4-BE49-F238E27FC236}">
                <a16:creationId xmlns:a16="http://schemas.microsoft.com/office/drawing/2014/main" id="{1E531265-9FBE-40DB-A76A-7E31762FC7A6}"/>
              </a:ext>
            </a:extLst>
          </p:cNvPr>
          <p:cNvSpPr txBox="1"/>
          <p:nvPr/>
        </p:nvSpPr>
        <p:spPr>
          <a:xfrm>
            <a:off x="972200" y="1628237"/>
            <a:ext cx="11219800" cy="5035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66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bulgogi_playerStatus.js                            </a:t>
            </a:r>
            <a:r>
              <a:rPr kumimoji="0" lang="en-US" sz="1600" b="1" i="0" u="none" strike="noStrike" kern="0" cap="none" spc="0" normalizeH="0" baseline="0" noProof="0" dirty="0" err="1">
                <a:ln>
                  <a:noFill/>
                </a:ln>
                <a:solidFill>
                  <a:srgbClr val="0066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bulgogi_character</a:t>
            </a:r>
            <a:r>
              <a: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66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라는 </a:t>
            </a:r>
            <a:r>
              <a:rPr kumimoji="0" lang="en-US" altLang="ko-KR" sz="1600" b="1" i="0" u="none" strike="noStrike" kern="0" cap="none" spc="0" normalizeH="0" baseline="0" noProof="0" dirty="0" err="1">
                <a:ln>
                  <a:noFill/>
                </a:ln>
                <a:solidFill>
                  <a:srgbClr val="0066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GameObject</a:t>
            </a:r>
            <a:r>
              <a: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66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에 적용</a:t>
            </a:r>
            <a:endParaRPr kumimoji="0" lang="en-US" altLang="ko-KR" sz="1600" b="1" i="0" u="none" strike="noStrike" kern="0" cap="none" spc="0" normalizeH="0" baseline="0" noProof="0" dirty="0">
              <a:ln>
                <a:noFill/>
              </a:ln>
              <a:solidFill>
                <a:srgbClr val="0066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r>
              <a:rPr kumimoji="0" lang="en-US" altLang="ko-KR" sz="1600" b="1" i="0" u="none" strike="noStrike" kern="0" cap="none" spc="0" normalizeH="0" baseline="0" noProof="0" dirty="0">
                <a:ln>
                  <a:noFill/>
                </a:ln>
                <a:solidFill>
                  <a:srgbClr val="0066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bulgogi_no_need.js                               </a:t>
            </a:r>
            <a:r>
              <a: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66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단계에 맞지 않은 아이템에 각각 적용</a:t>
            </a:r>
            <a:endParaRPr kumimoji="0" lang="en-US" altLang="ko-KR" sz="1600" b="1" i="0" u="none" strike="noStrike" kern="0" cap="none" spc="0" normalizeH="0" baseline="0" noProof="0" dirty="0">
              <a:ln>
                <a:noFill/>
              </a:ln>
              <a:solidFill>
                <a:srgbClr val="0066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tabLst/>
              <a:defRPr/>
            </a:pPr>
            <a:r>
              <a:rPr kumimoji="0" lang="en-US" altLang="ko-KR" sz="1600" b="1" i="0" u="none" strike="noStrike" kern="0" cap="none" spc="0" normalizeH="0" baseline="0" noProof="0" dirty="0">
                <a:ln>
                  <a:noFill/>
                </a:ln>
                <a:solidFill>
                  <a:srgbClr val="0066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1. bulgogi_playerStatus.js</a:t>
            </a:r>
          </a:p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tabLst/>
              <a:defRPr/>
            </a:pPr>
            <a:endParaRPr kumimoji="0" lang="en-US" altLang="ko-KR" sz="800" b="1" i="0" u="none" strike="noStrike" kern="0" cap="none" spc="0" normalizeH="0" baseline="0" noProof="0" dirty="0">
              <a:ln>
                <a:noFill/>
              </a:ln>
              <a:solidFill>
                <a:srgbClr val="0066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lvl="0">
              <a:lnSpc>
                <a:spcPct val="150000"/>
              </a:lnSpc>
              <a:buSzPts val="1800"/>
            </a:pPr>
            <a:r>
              <a:rPr lang="en-US" dirty="0"/>
              <a:t>else if(life==0)</a:t>
            </a:r>
          </a:p>
          <a:p>
            <a:pPr lvl="0">
              <a:lnSpc>
                <a:spcPct val="150000"/>
              </a:lnSpc>
              <a:buSzPts val="1800"/>
            </a:pPr>
            <a:r>
              <a:rPr lang="en-US" dirty="0"/>
              <a:t>{ </a:t>
            </a:r>
          </a:p>
          <a:p>
            <a:pPr lvl="1">
              <a:lnSpc>
                <a:spcPct val="150000"/>
              </a:lnSpc>
              <a:buSzPts val="1800"/>
            </a:pPr>
            <a:r>
              <a:rPr lang="en-US" dirty="0"/>
              <a:t>	</a:t>
            </a:r>
            <a:r>
              <a:rPr lang="en-US" dirty="0" err="1"/>
              <a:t>GameObject.FindWithTag</a:t>
            </a:r>
            <a:r>
              <a:rPr lang="en-US" dirty="0"/>
              <a:t>("Player").</a:t>
            </a:r>
            <a:r>
              <a:rPr lang="en-US" dirty="0" err="1"/>
              <a:t>SendMessage</a:t>
            </a:r>
            <a:r>
              <a:rPr lang="en-US" dirty="0"/>
              <a:t>("Die",</a:t>
            </a:r>
            <a:r>
              <a:rPr lang="en-US" dirty="0" err="1"/>
              <a:t>SendMessageOptions.DontRequireReceiver</a:t>
            </a:r>
            <a:r>
              <a:rPr lang="en-US" dirty="0"/>
              <a:t>);</a:t>
            </a:r>
          </a:p>
          <a:p>
            <a:pPr lvl="1">
              <a:lnSpc>
                <a:spcPct val="150000"/>
              </a:lnSpc>
              <a:buSzPts val="1800"/>
            </a:pPr>
            <a:r>
              <a:rPr lang="en-US" dirty="0"/>
              <a:t>	</a:t>
            </a:r>
            <a:r>
              <a:rPr lang="en-US" dirty="0" err="1"/>
              <a:t>GameObject.FindWithTag</a:t>
            </a:r>
            <a:r>
              <a:rPr lang="en-US" dirty="0"/>
              <a:t>("generator").</a:t>
            </a:r>
            <a:r>
              <a:rPr lang="en-US" dirty="0" err="1"/>
              <a:t>SendMessage</a:t>
            </a:r>
            <a:r>
              <a:rPr lang="en-US" dirty="0"/>
              <a:t>("Die",</a:t>
            </a:r>
            <a:r>
              <a:rPr lang="en-US" dirty="0" err="1"/>
              <a:t>SendMessageOptions.DontRequireReceiver</a:t>
            </a:r>
            <a:r>
              <a:rPr lang="en-US" dirty="0"/>
              <a:t>);</a:t>
            </a:r>
          </a:p>
          <a:p>
            <a:pPr lvl="1">
              <a:lnSpc>
                <a:spcPct val="150000"/>
              </a:lnSpc>
              <a:buSzPts val="1800"/>
            </a:pPr>
            <a:r>
              <a:rPr lang="en-US" dirty="0"/>
              <a:t>	</a:t>
            </a:r>
            <a:r>
              <a:rPr lang="en-US" dirty="0" err="1"/>
              <a:t>GameObject.FindWithTag</a:t>
            </a:r>
            <a:r>
              <a:rPr lang="en-US" dirty="0"/>
              <a:t>("road").</a:t>
            </a:r>
            <a:r>
              <a:rPr lang="en-US" dirty="0" err="1"/>
              <a:t>SendMessage</a:t>
            </a:r>
            <a:r>
              <a:rPr lang="en-US" dirty="0"/>
              <a:t>("Die",</a:t>
            </a:r>
            <a:r>
              <a:rPr lang="en-US" dirty="0" err="1"/>
              <a:t>SendMessageOptions.DontRequireReceiver</a:t>
            </a:r>
            <a:r>
              <a:rPr lang="en-US" dirty="0"/>
              <a:t>);</a:t>
            </a:r>
          </a:p>
          <a:p>
            <a:pPr lvl="1">
              <a:lnSpc>
                <a:spcPct val="150000"/>
              </a:lnSpc>
              <a:buSzPts val="1800"/>
            </a:pPr>
            <a:r>
              <a:rPr lang="en-US" altLang="ko-KR" dirty="0">
                <a:solidFill>
                  <a:srgbClr val="0066FF"/>
                </a:solidFill>
              </a:rPr>
              <a:t>	//”Player”, “generator”, “road”</a:t>
            </a:r>
            <a:r>
              <a:rPr lang="ko-KR" altLang="en-US" dirty="0">
                <a:solidFill>
                  <a:srgbClr val="0066FF"/>
                </a:solidFill>
              </a:rPr>
              <a:t>라는 </a:t>
            </a:r>
            <a:r>
              <a:rPr lang="en-US" altLang="ko-KR" dirty="0">
                <a:solidFill>
                  <a:srgbClr val="0066FF"/>
                </a:solidFill>
              </a:rPr>
              <a:t>tag</a:t>
            </a:r>
            <a:r>
              <a:rPr lang="ko-KR" altLang="en-US" dirty="0">
                <a:solidFill>
                  <a:srgbClr val="0066FF"/>
                </a:solidFill>
              </a:rPr>
              <a:t>를 가진 </a:t>
            </a:r>
            <a:r>
              <a:rPr lang="en-US" altLang="ko-KR" dirty="0" err="1">
                <a:solidFill>
                  <a:srgbClr val="0066FF"/>
                </a:solidFill>
              </a:rPr>
              <a:t>GameObject</a:t>
            </a:r>
            <a:r>
              <a:rPr lang="ko-KR" altLang="en-US" dirty="0">
                <a:solidFill>
                  <a:srgbClr val="0066FF"/>
                </a:solidFill>
              </a:rPr>
              <a:t>에게 </a:t>
            </a:r>
            <a:r>
              <a:rPr lang="en-US" altLang="ko-KR" dirty="0">
                <a:solidFill>
                  <a:srgbClr val="0066FF"/>
                </a:solidFill>
              </a:rPr>
              <a:t>“Die”</a:t>
            </a:r>
            <a:r>
              <a:rPr lang="ko-KR" altLang="en-US" dirty="0">
                <a:solidFill>
                  <a:srgbClr val="0066FF"/>
                </a:solidFill>
              </a:rPr>
              <a:t>라는 메시지 전달</a:t>
            </a:r>
            <a:endParaRPr lang="en-US" dirty="0">
              <a:solidFill>
                <a:srgbClr val="0066FF"/>
              </a:solidFill>
            </a:endParaRPr>
          </a:p>
          <a:p>
            <a:pPr lvl="1">
              <a:lnSpc>
                <a:spcPct val="150000"/>
              </a:lnSpc>
              <a:buSzPts val="1800"/>
            </a:pPr>
            <a:r>
              <a:rPr lang="en-US" dirty="0"/>
              <a:t>	Destroy(</a:t>
            </a:r>
            <a:r>
              <a:rPr lang="en-US" dirty="0" err="1"/>
              <a:t>GameObject.FindWithTag</a:t>
            </a:r>
            <a:r>
              <a:rPr lang="en-US" dirty="0"/>
              <a:t>("life3"));     </a:t>
            </a:r>
            <a:r>
              <a:rPr lang="en-US" dirty="0">
                <a:solidFill>
                  <a:srgbClr val="0066FF"/>
                </a:solidFill>
              </a:rPr>
              <a:t>//”life3”</a:t>
            </a:r>
            <a:r>
              <a:rPr lang="ko-KR" altLang="en-US" dirty="0">
                <a:solidFill>
                  <a:srgbClr val="0066FF"/>
                </a:solidFill>
              </a:rPr>
              <a:t>라는 </a:t>
            </a:r>
            <a:r>
              <a:rPr lang="en-US" altLang="ko-KR" dirty="0">
                <a:solidFill>
                  <a:srgbClr val="0066FF"/>
                </a:solidFill>
              </a:rPr>
              <a:t>tag</a:t>
            </a:r>
            <a:r>
              <a:rPr lang="ko-KR" altLang="en-US" dirty="0">
                <a:solidFill>
                  <a:srgbClr val="0066FF"/>
                </a:solidFill>
              </a:rPr>
              <a:t>를 가진 </a:t>
            </a:r>
            <a:r>
              <a:rPr lang="en-US" altLang="ko-KR" dirty="0" err="1">
                <a:solidFill>
                  <a:srgbClr val="0066FF"/>
                </a:solidFill>
              </a:rPr>
              <a:t>GameObject</a:t>
            </a:r>
            <a:r>
              <a:rPr lang="en-US" altLang="ko-KR" dirty="0">
                <a:solidFill>
                  <a:srgbClr val="0066FF"/>
                </a:solidFill>
              </a:rPr>
              <a:t>(</a:t>
            </a:r>
            <a:r>
              <a:rPr lang="ko-KR" altLang="en-US" dirty="0">
                <a:solidFill>
                  <a:srgbClr val="0066FF"/>
                </a:solidFill>
              </a:rPr>
              <a:t>세 </a:t>
            </a:r>
            <a:r>
              <a:rPr lang="ko-KR" altLang="en-US" dirty="0" err="1">
                <a:solidFill>
                  <a:srgbClr val="0066FF"/>
                </a:solidFill>
              </a:rPr>
              <a:t>번쨰</a:t>
            </a:r>
            <a:r>
              <a:rPr lang="ko-KR" altLang="en-US" dirty="0">
                <a:solidFill>
                  <a:srgbClr val="0066FF"/>
                </a:solidFill>
              </a:rPr>
              <a:t> 하트</a:t>
            </a:r>
            <a:r>
              <a:rPr lang="en-US" altLang="ko-KR" dirty="0">
                <a:solidFill>
                  <a:srgbClr val="0066FF"/>
                </a:solidFill>
              </a:rPr>
              <a:t>)</a:t>
            </a:r>
            <a:r>
              <a:rPr lang="ko-KR" altLang="en-US" dirty="0">
                <a:solidFill>
                  <a:srgbClr val="0066FF"/>
                </a:solidFill>
              </a:rPr>
              <a:t>를</a:t>
            </a:r>
            <a:r>
              <a:rPr lang="en-US" altLang="ko-KR" dirty="0">
                <a:solidFill>
                  <a:srgbClr val="0066FF"/>
                </a:solidFill>
              </a:rPr>
              <a:t> destroy</a:t>
            </a:r>
            <a:endParaRPr lang="en-US" dirty="0">
              <a:solidFill>
                <a:srgbClr val="0066FF"/>
              </a:solidFill>
            </a:endParaRPr>
          </a:p>
          <a:p>
            <a:pPr lvl="1">
              <a:lnSpc>
                <a:spcPct val="150000"/>
              </a:lnSpc>
              <a:buSzPts val="1800"/>
            </a:pPr>
            <a:r>
              <a:rPr lang="en-US" dirty="0"/>
              <a:t>	</a:t>
            </a:r>
            <a:r>
              <a:rPr lang="en-US" dirty="0" err="1"/>
              <a:t>Application.LoadLevel</a:t>
            </a:r>
            <a:r>
              <a:rPr lang="en-US" dirty="0"/>
              <a:t>("</a:t>
            </a:r>
            <a:r>
              <a:rPr lang="en-US" dirty="0" err="1"/>
              <a:t>bulgogi_lose</a:t>
            </a:r>
            <a:r>
              <a:rPr lang="en-US" dirty="0"/>
              <a:t>");            </a:t>
            </a:r>
          </a:p>
          <a:p>
            <a:pPr lvl="0">
              <a:lnSpc>
                <a:spcPct val="150000"/>
              </a:lnSpc>
              <a:buSzPts val="1800"/>
            </a:pPr>
            <a:r>
              <a:rPr lang="en-US" dirty="0"/>
              <a:t>   }</a:t>
            </a:r>
          </a:p>
          <a:p>
            <a:pPr lvl="0">
              <a:lnSpc>
                <a:spcPct val="150000"/>
              </a:lnSpc>
              <a:buSzPts val="1800"/>
            </a:pPr>
            <a:r>
              <a:rPr lang="en-US" dirty="0"/>
              <a:t>}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" name="Shape 149">
            <a:extLst>
              <a:ext uri="{FF2B5EF4-FFF2-40B4-BE49-F238E27FC236}">
                <a16:creationId xmlns:a16="http://schemas.microsoft.com/office/drawing/2014/main" id="{55F80D6F-3320-494B-85FF-02F6D6B307AD}"/>
              </a:ext>
            </a:extLst>
          </p:cNvPr>
          <p:cNvSpPr/>
          <p:nvPr/>
        </p:nvSpPr>
        <p:spPr>
          <a:xfrm>
            <a:off x="1313854" y="194303"/>
            <a:ext cx="4219843" cy="6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50000"/>
              </a:lnSpc>
              <a:buSzPts val="2800"/>
            </a:pPr>
            <a:r>
              <a:rPr lang="ko-KR" altLang="en-US" sz="2800" dirty="0">
                <a:solidFill>
                  <a:srgbClr val="3F3F3F"/>
                </a:solidFill>
              </a:rPr>
              <a:t>직접 제작</a:t>
            </a:r>
            <a:r>
              <a:rPr lang="en-US" altLang="ko-KR" sz="2800" dirty="0">
                <a:solidFill>
                  <a:srgbClr val="3F3F3F"/>
                </a:solidFill>
              </a:rPr>
              <a:t>/</a:t>
            </a:r>
            <a:r>
              <a:rPr lang="ko-KR" altLang="en-US" sz="2800" dirty="0">
                <a:solidFill>
                  <a:srgbClr val="3F3F3F"/>
                </a:solidFill>
              </a:rPr>
              <a:t>해결한 사항들</a:t>
            </a:r>
          </a:p>
        </p:txBody>
      </p:sp>
      <p:pic>
        <p:nvPicPr>
          <p:cNvPr id="12" name="Shape 151">
            <a:extLst>
              <a:ext uri="{FF2B5EF4-FFF2-40B4-BE49-F238E27FC236}">
                <a16:creationId xmlns:a16="http://schemas.microsoft.com/office/drawing/2014/main" id="{E69375C1-AC25-40FE-9407-B9E24D5203C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24881" y="296750"/>
            <a:ext cx="684900" cy="6849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Shape 152">
            <a:extLst>
              <a:ext uri="{FF2B5EF4-FFF2-40B4-BE49-F238E27FC236}">
                <a16:creationId xmlns:a16="http://schemas.microsoft.com/office/drawing/2014/main" id="{7499F7A3-7D75-46C3-9A9F-7F3181A58FE9}"/>
              </a:ext>
            </a:extLst>
          </p:cNvPr>
          <p:cNvSpPr txBox="1"/>
          <p:nvPr/>
        </p:nvSpPr>
        <p:spPr>
          <a:xfrm>
            <a:off x="1005450" y="1034220"/>
            <a:ext cx="7442700" cy="50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단계에 맞지 </a:t>
            </a:r>
            <a:r>
              <a:rPr lang="ko-KR" altLang="en-US" sz="1800" b="1" dirty="0">
                <a:solidFill>
                  <a:srgbClr val="3F3F3F"/>
                </a:solidFill>
              </a:rPr>
              <a:t>않은 </a:t>
            </a:r>
            <a:r>
              <a:rPr kumimoji="0" lang="ko-KR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아이템 먹을 경우</a:t>
            </a:r>
            <a:r>
              <a:rPr kumimoji="0" lang="en-US" altLang="ko-KR" sz="1800" b="1" i="0" u="none" strike="noStrike" kern="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altLang="ko-KR" sz="1800" b="1" dirty="0">
                <a:solidFill>
                  <a:srgbClr val="3F3F3F"/>
                </a:solidFill>
              </a:rPr>
              <a:t>life</a:t>
            </a:r>
            <a:r>
              <a:rPr lang="ko-KR" altLang="en-US" sz="1800" b="1" dirty="0">
                <a:solidFill>
                  <a:srgbClr val="3F3F3F"/>
                </a:solidFill>
              </a:rPr>
              <a:t>가 줄고 하트가 줄어든다</a:t>
            </a:r>
            <a:r>
              <a:rPr lang="en-US" altLang="ko-KR" sz="1800" b="1" dirty="0">
                <a:solidFill>
                  <a:srgbClr val="3F3F3F"/>
                </a:solidFill>
              </a:rPr>
              <a:t>.</a:t>
            </a:r>
            <a:endParaRPr kumimoji="0" sz="1800" b="1" i="0" u="none" strike="noStrike" kern="0" cap="none" spc="0" normalizeH="0" baseline="0" noProof="0" dirty="0">
              <a:ln>
                <a:noFill/>
              </a:ln>
              <a:solidFill>
                <a:srgbClr val="3F3F3F"/>
              </a:solidFill>
              <a:effectLst/>
              <a:uLnTx/>
              <a:uFillTx/>
              <a:sym typeface="Arial"/>
            </a:endParaRPr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403F1BB0-F5C8-47AE-B11E-C48B0F1FD0A7}"/>
              </a:ext>
            </a:extLst>
          </p:cNvPr>
          <p:cNvSpPr/>
          <p:nvPr/>
        </p:nvSpPr>
        <p:spPr>
          <a:xfrm>
            <a:off x="3765515" y="1762385"/>
            <a:ext cx="746309" cy="267834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맑은 고딕" panose="020B0503020000020004" pitchFamily="50" charset="-127"/>
              <a:cs typeface="+mn-cs"/>
              <a:sym typeface="Arial"/>
            </a:endParaRPr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AC6C0DEB-7DD5-41DB-ABB6-89D1485FBC97}"/>
              </a:ext>
            </a:extLst>
          </p:cNvPr>
          <p:cNvSpPr/>
          <p:nvPr/>
        </p:nvSpPr>
        <p:spPr>
          <a:xfrm>
            <a:off x="3765515" y="2118736"/>
            <a:ext cx="746309" cy="267834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맑은 고딕" panose="020B0503020000020004" pitchFamily="50" charset="-127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95767968"/>
      </p:ext>
    </p:extLst>
  </p:cSld>
  <p:clrMapOvr>
    <a:masterClrMapping/>
  </p:clrMapOvr>
  <p:transition spd="slow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/>
          <p:nvPr/>
        </p:nvSpPr>
        <p:spPr>
          <a:xfrm>
            <a:off x="536325" y="313376"/>
            <a:ext cx="1032900" cy="6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r>
              <a:rPr kumimoji="0" lang="en-US" altLang="ko-KR" sz="2400" b="0" i="0" u="none" strike="noStrike" kern="0" cap="none" spc="0" normalizeH="0" baseline="0" noProof="0" dirty="0">
                <a:ln>
                  <a:noFill/>
                </a:ln>
                <a:solidFill>
                  <a:srgbClr val="9B86BE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03</a:t>
            </a:r>
            <a:endParaRPr kumimoji="0" sz="2400" b="0" i="0" u="none" strike="noStrike" kern="0" cap="none" spc="0" normalizeH="0" baseline="0" noProof="0" dirty="0">
              <a:ln>
                <a:noFill/>
              </a:ln>
              <a:solidFill>
                <a:srgbClr val="9B86BE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Shape 152">
            <a:extLst>
              <a:ext uri="{FF2B5EF4-FFF2-40B4-BE49-F238E27FC236}">
                <a16:creationId xmlns:a16="http://schemas.microsoft.com/office/drawing/2014/main" id="{1E531265-9FBE-40DB-A76A-7E31762FC7A6}"/>
              </a:ext>
            </a:extLst>
          </p:cNvPr>
          <p:cNvSpPr txBox="1"/>
          <p:nvPr/>
        </p:nvSpPr>
        <p:spPr>
          <a:xfrm>
            <a:off x="972200" y="1628237"/>
            <a:ext cx="11014753" cy="5035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66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bulgogi_playerStatus.js                            </a:t>
            </a:r>
            <a:r>
              <a:rPr kumimoji="0" lang="en-US" sz="1600" b="1" i="0" u="none" strike="noStrike" kern="0" cap="none" spc="0" normalizeH="0" baseline="0" noProof="0" dirty="0" err="1">
                <a:ln>
                  <a:noFill/>
                </a:ln>
                <a:solidFill>
                  <a:srgbClr val="0066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bulgogi_character</a:t>
            </a:r>
            <a:r>
              <a: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66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라는 </a:t>
            </a:r>
            <a:r>
              <a:rPr kumimoji="0" lang="en-US" altLang="ko-KR" sz="1600" b="1" i="0" u="none" strike="noStrike" kern="0" cap="none" spc="0" normalizeH="0" baseline="0" noProof="0" dirty="0" err="1">
                <a:ln>
                  <a:noFill/>
                </a:ln>
                <a:solidFill>
                  <a:srgbClr val="0066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GameObject</a:t>
            </a:r>
            <a:r>
              <a: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66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에 적용</a:t>
            </a:r>
            <a:endParaRPr kumimoji="0" lang="en-US" altLang="ko-KR" sz="1600" b="1" i="0" u="none" strike="noStrike" kern="0" cap="none" spc="0" normalizeH="0" baseline="0" noProof="0" dirty="0">
              <a:ln>
                <a:noFill/>
              </a:ln>
              <a:solidFill>
                <a:srgbClr val="0066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r>
              <a:rPr kumimoji="0" lang="en-US" altLang="ko-KR" sz="1600" b="1" i="0" u="none" strike="noStrike" kern="0" cap="none" spc="0" normalizeH="0" baseline="0" noProof="0" dirty="0">
                <a:ln>
                  <a:noFill/>
                </a:ln>
                <a:solidFill>
                  <a:srgbClr val="0066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bulgogi_no_need.js                               </a:t>
            </a:r>
            <a:r>
              <a: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66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단계에 맞지 않은 아이템에 각각 적용</a:t>
            </a:r>
            <a:endParaRPr kumimoji="0" lang="en-US" altLang="ko-KR" sz="1600" b="1" i="0" u="none" strike="noStrike" kern="0" cap="none" spc="0" normalizeH="0" baseline="0" noProof="0" dirty="0">
              <a:ln>
                <a:noFill/>
              </a:ln>
              <a:solidFill>
                <a:srgbClr val="0066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lvl="0">
              <a:lnSpc>
                <a:spcPct val="150000"/>
              </a:lnSpc>
              <a:buSzPts val="1800"/>
            </a:pPr>
            <a:r>
              <a:rPr kumimoji="0" lang="en-US" altLang="ko-KR" sz="1600" b="1" i="0" u="none" strike="noStrike" kern="0" cap="none" spc="0" normalizeH="0" baseline="0" noProof="0" dirty="0">
                <a:ln>
                  <a:noFill/>
                </a:ln>
                <a:solidFill>
                  <a:srgbClr val="0066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2</a:t>
            </a:r>
            <a:r>
              <a:rPr lang="en-US" altLang="ko-KR" sz="1600" b="1" dirty="0">
                <a:solidFill>
                  <a:srgbClr val="0066FF"/>
                </a:solidFill>
              </a:rPr>
              <a:t>. bulgogi_no_need.js </a:t>
            </a:r>
          </a:p>
          <a:p>
            <a:pPr lvl="0">
              <a:lnSpc>
                <a:spcPct val="150000"/>
              </a:lnSpc>
              <a:buSzPts val="1800"/>
            </a:pPr>
            <a:endParaRPr kumimoji="0" lang="en-US" altLang="ko-KR" sz="1800" b="0" i="0" u="none" strike="noStrike" kern="0" cap="none" spc="0" normalizeH="0" baseline="0" noProof="0" dirty="0">
              <a:ln>
                <a:noFill/>
              </a:ln>
              <a:solidFill>
                <a:srgbClr val="0066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lvl="0">
              <a:lnSpc>
                <a:spcPct val="150000"/>
              </a:lnSpc>
              <a:buSzPts val="1800"/>
            </a:pPr>
            <a:r>
              <a:rPr lang="en-US" dirty="0"/>
              <a:t>function </a:t>
            </a:r>
            <a:r>
              <a:rPr lang="en-US" dirty="0" err="1"/>
              <a:t>OnTriggerEnter</a:t>
            </a:r>
            <a:r>
              <a:rPr lang="en-US" dirty="0"/>
              <a:t>(other : Collider)</a:t>
            </a:r>
          </a:p>
          <a:p>
            <a:pPr lvl="0">
              <a:lnSpc>
                <a:spcPct val="150000"/>
              </a:lnSpc>
              <a:buSzPts val="1800"/>
            </a:pPr>
            <a:r>
              <a:rPr lang="en-US" dirty="0"/>
              <a:t>{	</a:t>
            </a:r>
          </a:p>
          <a:p>
            <a:pPr lvl="0">
              <a:lnSpc>
                <a:spcPct val="150000"/>
              </a:lnSpc>
              <a:buSzPts val="1800"/>
            </a:pPr>
            <a:r>
              <a:rPr lang="en-US" dirty="0"/>
              <a:t>	if(</a:t>
            </a:r>
            <a:r>
              <a:rPr lang="en-US" dirty="0" err="1"/>
              <a:t>other.tag</a:t>
            </a:r>
            <a:r>
              <a:rPr lang="en-US" dirty="0"/>
              <a:t>=="Player"){              </a:t>
            </a:r>
            <a:r>
              <a:rPr lang="en-US" dirty="0">
                <a:solidFill>
                  <a:srgbClr val="0066FF"/>
                </a:solidFill>
              </a:rPr>
              <a:t>//Collider</a:t>
            </a:r>
            <a:r>
              <a:rPr lang="ko-KR" altLang="en-US" dirty="0">
                <a:solidFill>
                  <a:srgbClr val="0066FF"/>
                </a:solidFill>
              </a:rPr>
              <a:t>의 </a:t>
            </a:r>
            <a:r>
              <a:rPr lang="en-US" altLang="ko-KR" dirty="0">
                <a:solidFill>
                  <a:srgbClr val="0066FF"/>
                </a:solidFill>
              </a:rPr>
              <a:t>tag</a:t>
            </a:r>
            <a:r>
              <a:rPr lang="ko-KR" altLang="en-US" dirty="0">
                <a:solidFill>
                  <a:srgbClr val="0066FF"/>
                </a:solidFill>
              </a:rPr>
              <a:t>가 </a:t>
            </a:r>
            <a:r>
              <a:rPr lang="en-US" altLang="ko-KR" dirty="0">
                <a:solidFill>
                  <a:srgbClr val="0066FF"/>
                </a:solidFill>
              </a:rPr>
              <a:t>“Player“</a:t>
            </a:r>
            <a:r>
              <a:rPr lang="ko-KR" altLang="en-US" dirty="0">
                <a:solidFill>
                  <a:srgbClr val="0066FF"/>
                </a:solidFill>
              </a:rPr>
              <a:t>라면 그 </a:t>
            </a:r>
            <a:r>
              <a:rPr lang="en-US" altLang="ko-KR" dirty="0" err="1">
                <a:solidFill>
                  <a:srgbClr val="0066FF"/>
                </a:solidFill>
              </a:rPr>
              <a:t>gameObject</a:t>
            </a:r>
            <a:r>
              <a:rPr lang="ko-KR" altLang="en-US" dirty="0">
                <a:solidFill>
                  <a:srgbClr val="0066FF"/>
                </a:solidFill>
              </a:rPr>
              <a:t>에게 </a:t>
            </a:r>
            <a:r>
              <a:rPr lang="en-US" altLang="ko-KR" dirty="0">
                <a:solidFill>
                  <a:srgbClr val="0066FF"/>
                </a:solidFill>
              </a:rPr>
              <a:t>“</a:t>
            </a:r>
            <a:r>
              <a:rPr lang="en-US" altLang="ko-KR" dirty="0" err="1">
                <a:solidFill>
                  <a:srgbClr val="0066FF"/>
                </a:solidFill>
              </a:rPr>
              <a:t>no_need</a:t>
            </a:r>
            <a:r>
              <a:rPr lang="en-US" altLang="ko-KR" dirty="0">
                <a:solidFill>
                  <a:srgbClr val="0066FF"/>
                </a:solidFill>
              </a:rPr>
              <a:t>”</a:t>
            </a:r>
            <a:endParaRPr lang="en-US" dirty="0">
              <a:solidFill>
                <a:srgbClr val="0066FF"/>
              </a:solidFill>
            </a:endParaRPr>
          </a:p>
          <a:p>
            <a:pPr lvl="0">
              <a:lnSpc>
                <a:spcPct val="150000"/>
              </a:lnSpc>
              <a:buSzPts val="1800"/>
            </a:pPr>
            <a:r>
              <a:rPr lang="en-US" dirty="0"/>
              <a:t>	                                                    </a:t>
            </a:r>
            <a:r>
              <a:rPr lang="ko-KR" altLang="en-US" dirty="0">
                <a:solidFill>
                  <a:srgbClr val="0066FF"/>
                </a:solidFill>
              </a:rPr>
              <a:t>라는</a:t>
            </a:r>
            <a:r>
              <a:rPr lang="en-US" altLang="ko-KR" dirty="0">
                <a:solidFill>
                  <a:srgbClr val="0066FF"/>
                </a:solidFill>
              </a:rPr>
              <a:t>message</a:t>
            </a:r>
            <a:r>
              <a:rPr lang="ko-KR" altLang="en-US" dirty="0">
                <a:solidFill>
                  <a:srgbClr val="0066FF"/>
                </a:solidFill>
              </a:rPr>
              <a:t>전달</a:t>
            </a:r>
            <a:endParaRPr lang="en-US" dirty="0">
              <a:solidFill>
                <a:srgbClr val="0066FF"/>
              </a:solidFill>
            </a:endParaRPr>
          </a:p>
          <a:p>
            <a:pPr lvl="0">
              <a:lnSpc>
                <a:spcPct val="150000"/>
              </a:lnSpc>
              <a:buSzPts val="1800"/>
            </a:pPr>
            <a:r>
              <a:rPr lang="en-US" dirty="0"/>
              <a:t>	</a:t>
            </a:r>
            <a:r>
              <a:rPr lang="en-US" dirty="0" err="1"/>
              <a:t>other.gameObject.SendMessage</a:t>
            </a:r>
            <a:r>
              <a:rPr lang="en-US" dirty="0"/>
              <a:t>(“</a:t>
            </a:r>
            <a:r>
              <a:rPr lang="en-US" dirty="0" err="1"/>
              <a:t>no_need</a:t>
            </a:r>
            <a:r>
              <a:rPr lang="en-US" dirty="0"/>
              <a:t>", 10, </a:t>
            </a:r>
            <a:r>
              <a:rPr lang="en-US" dirty="0" err="1"/>
              <a:t>SendMessageOptions.DontRequireReceiver</a:t>
            </a:r>
            <a:r>
              <a:rPr lang="en-US" dirty="0"/>
              <a:t>);</a:t>
            </a:r>
          </a:p>
          <a:p>
            <a:pPr lvl="0">
              <a:lnSpc>
                <a:spcPct val="150000"/>
              </a:lnSpc>
              <a:buSzPts val="1800"/>
            </a:pPr>
            <a:r>
              <a:rPr lang="en-US" dirty="0"/>
              <a:t>	Destroy(</a:t>
            </a:r>
            <a:r>
              <a:rPr lang="en-US" dirty="0" err="1"/>
              <a:t>gameObject</a:t>
            </a:r>
            <a:r>
              <a:rPr lang="en-US" dirty="0"/>
              <a:t>);                </a:t>
            </a:r>
            <a:r>
              <a:rPr lang="en-US" dirty="0">
                <a:solidFill>
                  <a:srgbClr val="0066FF"/>
                </a:solidFill>
              </a:rPr>
              <a:t>//</a:t>
            </a:r>
            <a:r>
              <a:rPr lang="ko-KR" altLang="en-US" dirty="0">
                <a:solidFill>
                  <a:srgbClr val="0066FF"/>
                </a:solidFill>
              </a:rPr>
              <a:t>그리고 나서 </a:t>
            </a:r>
            <a:r>
              <a:rPr lang="en-US" altLang="ko-KR" dirty="0" err="1">
                <a:solidFill>
                  <a:srgbClr val="0066FF"/>
                </a:solidFill>
              </a:rPr>
              <a:t>gameObject</a:t>
            </a:r>
            <a:r>
              <a:rPr lang="en-US" altLang="ko-KR" dirty="0">
                <a:solidFill>
                  <a:srgbClr val="0066FF"/>
                </a:solidFill>
              </a:rPr>
              <a:t>(</a:t>
            </a:r>
            <a:r>
              <a:rPr lang="ko-KR" altLang="en-US" dirty="0">
                <a:solidFill>
                  <a:srgbClr val="0066FF"/>
                </a:solidFill>
              </a:rPr>
              <a:t>자기 자신</a:t>
            </a:r>
            <a:r>
              <a:rPr lang="en-US" altLang="ko-KR" dirty="0">
                <a:solidFill>
                  <a:srgbClr val="0066FF"/>
                </a:solidFill>
              </a:rPr>
              <a:t>)</a:t>
            </a:r>
            <a:r>
              <a:rPr lang="ko-KR" altLang="en-US" dirty="0">
                <a:solidFill>
                  <a:srgbClr val="0066FF"/>
                </a:solidFill>
              </a:rPr>
              <a:t>를 </a:t>
            </a:r>
            <a:r>
              <a:rPr lang="en-US" altLang="ko-KR" dirty="0">
                <a:solidFill>
                  <a:srgbClr val="0066FF"/>
                </a:solidFill>
              </a:rPr>
              <a:t>destroy</a:t>
            </a:r>
            <a:endParaRPr lang="en-US" dirty="0">
              <a:solidFill>
                <a:srgbClr val="0066FF"/>
              </a:solidFill>
            </a:endParaRPr>
          </a:p>
          <a:p>
            <a:pPr lvl="0">
              <a:lnSpc>
                <a:spcPct val="150000"/>
              </a:lnSpc>
              <a:buSzPts val="1800"/>
            </a:pPr>
            <a:r>
              <a:rPr lang="en-US" dirty="0"/>
              <a:t>	}</a:t>
            </a:r>
          </a:p>
          <a:p>
            <a:pPr lvl="0">
              <a:lnSpc>
                <a:spcPct val="150000"/>
              </a:lnSpc>
              <a:buSzPts val="1800"/>
            </a:pPr>
            <a:r>
              <a:rPr lang="en-US" dirty="0"/>
              <a:t>}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" name="Shape 149">
            <a:extLst>
              <a:ext uri="{FF2B5EF4-FFF2-40B4-BE49-F238E27FC236}">
                <a16:creationId xmlns:a16="http://schemas.microsoft.com/office/drawing/2014/main" id="{05A92A5E-8EA5-4EC4-9A65-75D36CBAB4F3}"/>
              </a:ext>
            </a:extLst>
          </p:cNvPr>
          <p:cNvSpPr/>
          <p:nvPr/>
        </p:nvSpPr>
        <p:spPr>
          <a:xfrm>
            <a:off x="1313854" y="194303"/>
            <a:ext cx="4219843" cy="6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50000"/>
              </a:lnSpc>
              <a:buSzPts val="2800"/>
            </a:pPr>
            <a:r>
              <a:rPr lang="ko-KR" altLang="en-US" sz="2800" dirty="0">
                <a:solidFill>
                  <a:srgbClr val="3F3F3F"/>
                </a:solidFill>
              </a:rPr>
              <a:t>직접 제작</a:t>
            </a:r>
            <a:r>
              <a:rPr lang="en-US" altLang="ko-KR" sz="2800" dirty="0">
                <a:solidFill>
                  <a:srgbClr val="3F3F3F"/>
                </a:solidFill>
              </a:rPr>
              <a:t>/</a:t>
            </a:r>
            <a:r>
              <a:rPr lang="ko-KR" altLang="en-US" sz="2800" dirty="0">
                <a:solidFill>
                  <a:srgbClr val="3F3F3F"/>
                </a:solidFill>
              </a:rPr>
              <a:t>해결한 사항들</a:t>
            </a:r>
          </a:p>
        </p:txBody>
      </p:sp>
      <p:pic>
        <p:nvPicPr>
          <p:cNvPr id="12" name="Shape 151">
            <a:extLst>
              <a:ext uri="{FF2B5EF4-FFF2-40B4-BE49-F238E27FC236}">
                <a16:creationId xmlns:a16="http://schemas.microsoft.com/office/drawing/2014/main" id="{C84BD588-20A7-4DC3-AEF8-2C815F2E6B4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24881" y="296750"/>
            <a:ext cx="684900" cy="6849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Shape 152">
            <a:extLst>
              <a:ext uri="{FF2B5EF4-FFF2-40B4-BE49-F238E27FC236}">
                <a16:creationId xmlns:a16="http://schemas.microsoft.com/office/drawing/2014/main" id="{70748810-5BE9-4334-9B26-825099DC2ECC}"/>
              </a:ext>
            </a:extLst>
          </p:cNvPr>
          <p:cNvSpPr txBox="1"/>
          <p:nvPr/>
        </p:nvSpPr>
        <p:spPr>
          <a:xfrm>
            <a:off x="1005450" y="1034220"/>
            <a:ext cx="7442700" cy="50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단계에 맞지 </a:t>
            </a:r>
            <a:r>
              <a:rPr lang="ko-KR" altLang="en-US" sz="1800" b="1" dirty="0">
                <a:solidFill>
                  <a:srgbClr val="3F3F3F"/>
                </a:solidFill>
              </a:rPr>
              <a:t>않은 </a:t>
            </a:r>
            <a:r>
              <a:rPr kumimoji="0" lang="ko-KR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아이템 먹을 경우</a:t>
            </a:r>
            <a:r>
              <a:rPr kumimoji="0" lang="en-US" altLang="ko-KR" sz="1800" b="1" i="0" u="none" strike="noStrike" kern="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altLang="ko-KR" sz="1800" b="1" dirty="0">
                <a:solidFill>
                  <a:srgbClr val="3F3F3F"/>
                </a:solidFill>
              </a:rPr>
              <a:t>life</a:t>
            </a:r>
            <a:r>
              <a:rPr lang="ko-KR" altLang="en-US" sz="1800" b="1" dirty="0">
                <a:solidFill>
                  <a:srgbClr val="3F3F3F"/>
                </a:solidFill>
              </a:rPr>
              <a:t>가 줄고 하트가 줄어든다</a:t>
            </a:r>
            <a:r>
              <a:rPr lang="en-US" altLang="ko-KR" sz="1800" b="1" dirty="0">
                <a:solidFill>
                  <a:srgbClr val="3F3F3F"/>
                </a:solidFill>
              </a:rPr>
              <a:t>.</a:t>
            </a:r>
            <a:endParaRPr kumimoji="0" sz="1800" b="1" i="0" u="none" strike="noStrike" kern="0" cap="none" spc="0" normalizeH="0" baseline="0" noProof="0" dirty="0">
              <a:ln>
                <a:noFill/>
              </a:ln>
              <a:solidFill>
                <a:srgbClr val="3F3F3F"/>
              </a:solidFill>
              <a:effectLst/>
              <a:uLnTx/>
              <a:uFillTx/>
              <a:sym typeface="Arial"/>
            </a:endParaRPr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0EF8368C-235D-4AA6-A2C4-5BD1E8CFF2C3}"/>
              </a:ext>
            </a:extLst>
          </p:cNvPr>
          <p:cNvSpPr/>
          <p:nvPr/>
        </p:nvSpPr>
        <p:spPr>
          <a:xfrm>
            <a:off x="3765515" y="1762385"/>
            <a:ext cx="746309" cy="267834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맑은 고딕" panose="020B0503020000020004" pitchFamily="50" charset="-127"/>
              <a:cs typeface="+mn-cs"/>
              <a:sym typeface="Arial"/>
            </a:endParaRPr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8765FC7A-C903-4CB0-A305-589531B9C7A8}"/>
              </a:ext>
            </a:extLst>
          </p:cNvPr>
          <p:cNvSpPr/>
          <p:nvPr/>
        </p:nvSpPr>
        <p:spPr>
          <a:xfrm>
            <a:off x="3765514" y="2161600"/>
            <a:ext cx="746309" cy="267834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맑은 고딕" panose="020B0503020000020004" pitchFamily="50" charset="-127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77133202"/>
      </p:ext>
    </p:extLst>
  </p:cSld>
  <p:clrMapOvr>
    <a:masterClrMapping/>
  </p:clrMapOvr>
  <p:transition spd="slow"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/>
          <p:nvPr/>
        </p:nvSpPr>
        <p:spPr>
          <a:xfrm>
            <a:off x="536325" y="313376"/>
            <a:ext cx="1032900" cy="6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r>
              <a:rPr kumimoji="0" lang="en-US" altLang="ko-KR" sz="2400" b="0" i="0" u="none" strike="noStrike" kern="0" cap="none" spc="0" normalizeH="0" baseline="0" noProof="0" dirty="0">
                <a:ln>
                  <a:noFill/>
                </a:ln>
                <a:solidFill>
                  <a:srgbClr val="9B86BE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03</a:t>
            </a:r>
            <a:endParaRPr kumimoji="0" sz="2400" b="0" i="0" u="none" strike="noStrike" kern="0" cap="none" spc="0" normalizeH="0" baseline="0" noProof="0" dirty="0">
              <a:ln>
                <a:noFill/>
              </a:ln>
              <a:solidFill>
                <a:srgbClr val="9B86BE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Shape 152">
            <a:extLst>
              <a:ext uri="{FF2B5EF4-FFF2-40B4-BE49-F238E27FC236}">
                <a16:creationId xmlns:a16="http://schemas.microsoft.com/office/drawing/2014/main" id="{9ED507CF-42F9-4489-9F2B-706DE4736379}"/>
              </a:ext>
            </a:extLst>
          </p:cNvPr>
          <p:cNvSpPr txBox="1"/>
          <p:nvPr/>
        </p:nvSpPr>
        <p:spPr>
          <a:xfrm>
            <a:off x="1005450" y="5245646"/>
            <a:ext cx="9983975" cy="1729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단계에 맞는 </a:t>
            </a: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아이템을 먹을 경우</a:t>
            </a: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코드 내부에서는 </a:t>
            </a:r>
            <a:r>
              <a:rPr lang="ko-KR" altLang="en-US" sz="1600" dirty="0"/>
              <a:t>각각의 필요한 아이템별로 변수의 값이 늘게 됩니다</a:t>
            </a:r>
            <a:r>
              <a:rPr lang="en-US" altLang="ko-KR" sz="1600" dirty="0"/>
              <a:t>. </a:t>
            </a:r>
            <a:r>
              <a:rPr lang="ko-KR" altLang="en-US" sz="1600" dirty="0"/>
              <a:t>각각의 아이템을 </a:t>
            </a:r>
            <a:r>
              <a:rPr lang="en-US" altLang="ko-KR" sz="1600" dirty="0"/>
              <a:t>5</a:t>
            </a:r>
            <a:r>
              <a:rPr lang="ko-KR" altLang="en-US" sz="1600" dirty="0"/>
              <a:t>개 이상 먹게 되면 </a:t>
            </a: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화면 상에서는 뿌옇게 보이던 햄버거의 재료들이 뚜렷해지면서 점점 햄버거의 형상이 나타나게 됩니다</a:t>
            </a: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. </a:t>
            </a: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테마</a:t>
            </a: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1. </a:t>
            </a: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불고기 </a:t>
            </a:r>
            <a:r>
              <a:rPr kumimoji="0" lang="ko-KR" alt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버거에서는</a:t>
            </a: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맞는 아이템이 고기 패티</a:t>
            </a: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, </a:t>
            </a: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양상추</a:t>
            </a: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, </a:t>
            </a: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불고기 소스입니다</a:t>
            </a: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. </a:t>
            </a: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따라서</a:t>
            </a: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, </a:t>
            </a: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각각이 아이템들을 </a:t>
            </a: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5</a:t>
            </a: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개 이상 먹게 되면 햄버거가 완성이 되면서 게임이 완료됩니다</a:t>
            </a: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.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Shape 152">
            <a:extLst>
              <a:ext uri="{FF2B5EF4-FFF2-40B4-BE49-F238E27FC236}">
                <a16:creationId xmlns:a16="http://schemas.microsoft.com/office/drawing/2014/main" id="{EE1D6A76-6B81-4EE1-9BE0-C63E9B2E1839}"/>
              </a:ext>
            </a:extLst>
          </p:cNvPr>
          <p:cNvSpPr txBox="1"/>
          <p:nvPr/>
        </p:nvSpPr>
        <p:spPr>
          <a:xfrm>
            <a:off x="1005450" y="979284"/>
            <a:ext cx="8620688" cy="50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800" b="1" dirty="0">
                <a:solidFill>
                  <a:srgbClr val="3F3F3F"/>
                </a:solidFill>
              </a:rPr>
              <a:t>단계에 맞는 아이템을 먹었을 경우</a:t>
            </a:r>
            <a:r>
              <a:rPr lang="en-US" altLang="ko-KR" sz="1800" b="1" dirty="0">
                <a:solidFill>
                  <a:srgbClr val="3F3F3F"/>
                </a:solidFill>
              </a:rPr>
              <a:t>, </a:t>
            </a:r>
            <a:r>
              <a:rPr lang="ko-KR" altLang="en-US" sz="1800" b="1" dirty="0">
                <a:solidFill>
                  <a:srgbClr val="3F3F3F"/>
                </a:solidFill>
              </a:rPr>
              <a:t>햄버거의 형상이 나타난다</a:t>
            </a:r>
            <a:r>
              <a:rPr lang="en-US" altLang="ko-KR" sz="1800" b="1" dirty="0">
                <a:solidFill>
                  <a:srgbClr val="3F3F3F"/>
                </a:solidFill>
              </a:rPr>
              <a:t>.</a:t>
            </a:r>
            <a:endParaRPr kumimoji="0" sz="1800" b="1" i="0" u="none" strike="noStrike" kern="0" cap="none" spc="0" normalizeH="0" baseline="0" noProof="0" dirty="0">
              <a:ln>
                <a:noFill/>
              </a:ln>
              <a:solidFill>
                <a:srgbClr val="3F3F3F"/>
              </a:solidFill>
              <a:effectLst/>
              <a:uLnTx/>
              <a:uFillTx/>
              <a:sym typeface="Arial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170ED3A-6598-457D-9ADE-A51AE3E001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450" y="1452836"/>
            <a:ext cx="9983975" cy="3751716"/>
          </a:xfrm>
          <a:prstGeom prst="rect">
            <a:avLst/>
          </a:prstGeom>
        </p:spPr>
      </p:pic>
      <p:sp>
        <p:nvSpPr>
          <p:cNvPr id="4" name="액자 3">
            <a:extLst>
              <a:ext uri="{FF2B5EF4-FFF2-40B4-BE49-F238E27FC236}">
                <a16:creationId xmlns:a16="http://schemas.microsoft.com/office/drawing/2014/main" id="{324C74CB-EE5D-4DA6-925B-F920349CCC80}"/>
              </a:ext>
            </a:extLst>
          </p:cNvPr>
          <p:cNvSpPr/>
          <p:nvPr/>
        </p:nvSpPr>
        <p:spPr>
          <a:xfrm>
            <a:off x="1569226" y="1778924"/>
            <a:ext cx="2238004" cy="441936"/>
          </a:xfrm>
          <a:prstGeom prst="frame">
            <a:avLst>
              <a:gd name="adj1" fmla="val 1954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Shape 149">
            <a:extLst>
              <a:ext uri="{FF2B5EF4-FFF2-40B4-BE49-F238E27FC236}">
                <a16:creationId xmlns:a16="http://schemas.microsoft.com/office/drawing/2014/main" id="{F5A40CAE-9134-4F42-8D33-A04B8A2A34BE}"/>
              </a:ext>
            </a:extLst>
          </p:cNvPr>
          <p:cNvSpPr/>
          <p:nvPr/>
        </p:nvSpPr>
        <p:spPr>
          <a:xfrm>
            <a:off x="1313854" y="194303"/>
            <a:ext cx="4219843" cy="6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50000"/>
              </a:lnSpc>
              <a:buSzPts val="2800"/>
            </a:pPr>
            <a:r>
              <a:rPr lang="ko-KR" altLang="en-US" sz="2800" dirty="0">
                <a:solidFill>
                  <a:srgbClr val="3F3F3F"/>
                </a:solidFill>
              </a:rPr>
              <a:t>직접 제작</a:t>
            </a:r>
            <a:r>
              <a:rPr lang="en-US" altLang="ko-KR" sz="2800" dirty="0">
                <a:solidFill>
                  <a:srgbClr val="3F3F3F"/>
                </a:solidFill>
              </a:rPr>
              <a:t>/</a:t>
            </a:r>
            <a:r>
              <a:rPr lang="ko-KR" altLang="en-US" sz="2800" dirty="0">
                <a:solidFill>
                  <a:srgbClr val="3F3F3F"/>
                </a:solidFill>
              </a:rPr>
              <a:t>해결한 사항들</a:t>
            </a:r>
          </a:p>
        </p:txBody>
      </p:sp>
      <p:pic>
        <p:nvPicPr>
          <p:cNvPr id="10" name="Shape 151">
            <a:extLst>
              <a:ext uri="{FF2B5EF4-FFF2-40B4-BE49-F238E27FC236}">
                <a16:creationId xmlns:a16="http://schemas.microsoft.com/office/drawing/2014/main" id="{54E2C14A-4E61-400C-A50F-4AE2E7281738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24881" y="296750"/>
            <a:ext cx="684900" cy="6849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14449298"/>
      </p:ext>
    </p:extLst>
  </p:cSld>
  <p:clrMapOvr>
    <a:masterClrMapping/>
  </p:clrMapOvr>
  <p:transition spd="slow"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/>
          <p:nvPr/>
        </p:nvSpPr>
        <p:spPr>
          <a:xfrm>
            <a:off x="536325" y="313376"/>
            <a:ext cx="1032900" cy="6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r>
              <a:rPr kumimoji="0" lang="en-US" altLang="ko-KR" sz="2400" b="0" i="0" u="none" strike="noStrike" kern="0" cap="none" spc="0" normalizeH="0" baseline="0" noProof="0" dirty="0">
                <a:ln>
                  <a:noFill/>
                </a:ln>
                <a:solidFill>
                  <a:srgbClr val="9B86BE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03</a:t>
            </a:r>
            <a:endParaRPr kumimoji="0" sz="2400" b="0" i="0" u="none" strike="noStrike" kern="0" cap="none" spc="0" normalizeH="0" baseline="0" noProof="0" dirty="0">
              <a:ln>
                <a:noFill/>
              </a:ln>
              <a:solidFill>
                <a:srgbClr val="9B86BE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Shape 152"/>
          <p:cNvSpPr txBox="1"/>
          <p:nvPr/>
        </p:nvSpPr>
        <p:spPr>
          <a:xfrm>
            <a:off x="969646" y="1034969"/>
            <a:ext cx="10053029" cy="50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800" b="1" dirty="0">
                <a:solidFill>
                  <a:srgbClr val="3F3F3F"/>
                </a:solidFill>
              </a:rPr>
              <a:t>단계에 맞는 아이템을 먹었을 경우</a:t>
            </a:r>
            <a:r>
              <a:rPr lang="en-US" altLang="ko-KR" sz="1800" b="1" dirty="0">
                <a:solidFill>
                  <a:srgbClr val="3F3F3F"/>
                </a:solidFill>
              </a:rPr>
              <a:t>, </a:t>
            </a:r>
            <a:r>
              <a:rPr lang="ko-KR" altLang="en-US" sz="1800" b="1" dirty="0">
                <a:solidFill>
                  <a:srgbClr val="3F3F3F"/>
                </a:solidFill>
              </a:rPr>
              <a:t>햄버거의 형상이 나타난다</a:t>
            </a:r>
            <a:r>
              <a:rPr lang="en-US" altLang="ko-KR" sz="1800" b="1" dirty="0">
                <a:solidFill>
                  <a:srgbClr val="3F3F3F"/>
                </a:solidFill>
              </a:rPr>
              <a:t>.</a:t>
            </a:r>
            <a:endParaRPr kumimoji="0" sz="1800" b="1" i="0" u="none" strike="noStrike" kern="0" cap="none" spc="0" normalizeH="0" baseline="0" noProof="0" dirty="0">
              <a:ln>
                <a:noFill/>
              </a:ln>
              <a:solidFill>
                <a:srgbClr val="3F3F3F"/>
              </a:solidFill>
              <a:effectLst/>
              <a:uLnTx/>
              <a:uFillTx/>
              <a:sym typeface="Arial"/>
            </a:endParaRPr>
          </a:p>
        </p:txBody>
      </p:sp>
      <p:sp>
        <p:nvSpPr>
          <p:cNvPr id="6" name="Shape 152">
            <a:extLst>
              <a:ext uri="{FF2B5EF4-FFF2-40B4-BE49-F238E27FC236}">
                <a16:creationId xmlns:a16="http://schemas.microsoft.com/office/drawing/2014/main" id="{761ABF75-0795-4862-82A7-D4DA27226881}"/>
              </a:ext>
            </a:extLst>
          </p:cNvPr>
          <p:cNvSpPr txBox="1"/>
          <p:nvPr/>
        </p:nvSpPr>
        <p:spPr>
          <a:xfrm>
            <a:off x="972200" y="1628237"/>
            <a:ext cx="11219800" cy="5035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r>
              <a:rPr lang="en-US" sz="1600" b="1" dirty="0">
                <a:solidFill>
                  <a:srgbClr val="0066FF"/>
                </a:solidFill>
              </a:rPr>
              <a:t>bulgogi_count.js                                  </a:t>
            </a:r>
            <a:r>
              <a:rPr kumimoji="0" lang="en-US" sz="1600" b="1" i="0" u="none" strike="noStrike" kern="0" cap="none" spc="0" normalizeH="0" baseline="0" noProof="0" dirty="0" err="1">
                <a:ln>
                  <a:noFill/>
                </a:ln>
                <a:solidFill>
                  <a:srgbClr val="0066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bulgogi_character</a:t>
            </a:r>
            <a:r>
              <a: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66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라는 </a:t>
            </a:r>
            <a:r>
              <a:rPr kumimoji="0" lang="en-US" altLang="ko-KR" sz="1600" b="1" i="0" u="none" strike="noStrike" kern="0" cap="none" spc="0" normalizeH="0" baseline="0" noProof="0" dirty="0" err="1">
                <a:ln>
                  <a:noFill/>
                </a:ln>
                <a:solidFill>
                  <a:srgbClr val="0066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GameObject</a:t>
            </a:r>
            <a:r>
              <a: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66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에 적용 </a:t>
            </a:r>
            <a:endParaRPr kumimoji="0" lang="en-US" altLang="ko-KR" sz="1600" b="1" i="0" u="none" strike="noStrike" kern="0" cap="none" spc="0" normalizeH="0" baseline="0" noProof="0" dirty="0">
              <a:ln>
                <a:noFill/>
              </a:ln>
              <a:solidFill>
                <a:srgbClr val="0066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r>
              <a:rPr kumimoji="0" lang="en-US" altLang="ko-KR" sz="1600" b="1" i="0" u="none" strike="noStrike" kern="0" cap="none" spc="0" normalizeH="0" baseline="0" noProof="0" dirty="0">
                <a:ln>
                  <a:noFill/>
                </a:ln>
                <a:solidFill>
                  <a:srgbClr val="0066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bulgogi_need.js                               </a:t>
            </a:r>
            <a:r>
              <a: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66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단계에 맞는 아이템에 각각 적용</a:t>
            </a:r>
            <a:endParaRPr kumimoji="0" lang="en-US" altLang="ko-KR" sz="1600" b="1" i="0" u="none" strike="noStrike" kern="0" cap="none" spc="0" normalizeH="0" baseline="0" noProof="0" dirty="0">
              <a:ln>
                <a:noFill/>
              </a:ln>
              <a:solidFill>
                <a:srgbClr val="0066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342900" lvl="0" indent="-342900">
              <a:lnSpc>
                <a:spcPct val="150000"/>
              </a:lnSpc>
              <a:buSzPts val="1800"/>
              <a:buAutoNum type="arabicPeriod"/>
            </a:pPr>
            <a:r>
              <a:rPr lang="en-US" altLang="ko-KR" sz="1600" b="1" dirty="0">
                <a:solidFill>
                  <a:srgbClr val="0066FF"/>
                </a:solidFill>
              </a:rPr>
              <a:t>bulgogi_count.js </a:t>
            </a:r>
          </a:p>
          <a:p>
            <a:pPr lvl="0">
              <a:lnSpc>
                <a:spcPct val="150000"/>
              </a:lnSpc>
              <a:buSzPts val="1800"/>
            </a:pPr>
            <a:endParaRPr lang="en-US" altLang="ko-KR" sz="800" b="1" dirty="0">
              <a:solidFill>
                <a:srgbClr val="0066FF"/>
              </a:solidFill>
            </a:endParaRPr>
          </a:p>
          <a:p>
            <a:pPr lvl="0">
              <a:lnSpc>
                <a:spcPct val="150000"/>
              </a:lnSpc>
              <a:buSzPts val="1800"/>
            </a:pPr>
            <a:r>
              <a:rPr lang="en-US" altLang="ko-KR" dirty="0">
                <a:solidFill>
                  <a:schemeClr val="tx1"/>
                </a:solidFill>
              </a:rPr>
              <a:t>#pragma strict</a:t>
            </a:r>
          </a:p>
          <a:p>
            <a:pPr lvl="0">
              <a:lnSpc>
                <a:spcPct val="150000"/>
              </a:lnSpc>
              <a:buSzPts val="1800"/>
            </a:pPr>
            <a:r>
              <a:rPr lang="en-US" altLang="ko-KR" dirty="0">
                <a:solidFill>
                  <a:schemeClr val="tx1"/>
                </a:solidFill>
              </a:rPr>
              <a:t>public var b :int=0;                       </a:t>
            </a:r>
            <a:r>
              <a:rPr lang="en-US" altLang="ko-KR" dirty="0">
                <a:solidFill>
                  <a:srgbClr val="0066FF"/>
                </a:solidFill>
              </a:rPr>
              <a:t>//</a:t>
            </a:r>
            <a:r>
              <a:rPr lang="ko-KR" altLang="en-US" dirty="0">
                <a:solidFill>
                  <a:srgbClr val="0066FF"/>
                </a:solidFill>
              </a:rPr>
              <a:t>고기 패티를 먹었을 때 증가하는 변수</a:t>
            </a:r>
            <a:endParaRPr lang="en-US" altLang="ko-KR" dirty="0">
              <a:solidFill>
                <a:srgbClr val="0066FF"/>
              </a:solidFill>
            </a:endParaRPr>
          </a:p>
          <a:p>
            <a:pPr lvl="0">
              <a:lnSpc>
                <a:spcPct val="150000"/>
              </a:lnSpc>
              <a:buSzPts val="1800"/>
            </a:pPr>
            <a:r>
              <a:rPr lang="en-US" altLang="ko-KR" dirty="0">
                <a:solidFill>
                  <a:schemeClr val="tx1"/>
                </a:solidFill>
              </a:rPr>
              <a:t>public var d :int=0;                       </a:t>
            </a:r>
            <a:r>
              <a:rPr lang="en-US" altLang="ko-KR" dirty="0">
                <a:solidFill>
                  <a:srgbClr val="0066FF"/>
                </a:solidFill>
              </a:rPr>
              <a:t>//</a:t>
            </a:r>
            <a:r>
              <a:rPr lang="ko-KR" altLang="en-US" dirty="0">
                <a:solidFill>
                  <a:srgbClr val="0066FF"/>
                </a:solidFill>
              </a:rPr>
              <a:t>불고기 소스를 먹었을 때 증가하는 변수</a:t>
            </a:r>
            <a:endParaRPr lang="en-US" altLang="ko-KR" dirty="0">
              <a:solidFill>
                <a:srgbClr val="0066FF"/>
              </a:solidFill>
            </a:endParaRPr>
          </a:p>
          <a:p>
            <a:pPr lvl="0">
              <a:lnSpc>
                <a:spcPct val="150000"/>
              </a:lnSpc>
              <a:buSzPts val="1800"/>
            </a:pPr>
            <a:r>
              <a:rPr lang="en-US" altLang="ko-KR" dirty="0">
                <a:solidFill>
                  <a:schemeClr val="tx1"/>
                </a:solidFill>
              </a:rPr>
              <a:t>public var f :int=0;                        </a:t>
            </a:r>
            <a:r>
              <a:rPr lang="en-US" altLang="ko-KR" dirty="0">
                <a:solidFill>
                  <a:srgbClr val="0066FF"/>
                </a:solidFill>
              </a:rPr>
              <a:t>//</a:t>
            </a:r>
            <a:r>
              <a:rPr lang="ko-KR" altLang="en-US" dirty="0">
                <a:solidFill>
                  <a:srgbClr val="0066FF"/>
                </a:solidFill>
              </a:rPr>
              <a:t>양상추를 먹었을 때 증가하는 변수</a:t>
            </a:r>
            <a:endParaRPr lang="en-US" altLang="ko-KR" dirty="0">
              <a:solidFill>
                <a:srgbClr val="0066FF"/>
              </a:solidFill>
            </a:endParaRPr>
          </a:p>
          <a:p>
            <a:pPr lvl="0">
              <a:lnSpc>
                <a:spcPct val="150000"/>
              </a:lnSpc>
              <a:buSzPts val="1800"/>
            </a:pPr>
            <a:r>
              <a:rPr lang="en-US" altLang="ko-KR" dirty="0">
                <a:solidFill>
                  <a:schemeClr val="tx1"/>
                </a:solidFill>
              </a:rPr>
              <a:t>function </a:t>
            </a:r>
            <a:r>
              <a:rPr lang="en-US" altLang="ko-KR" dirty="0" err="1">
                <a:solidFill>
                  <a:schemeClr val="tx1"/>
                </a:solidFill>
              </a:rPr>
              <a:t>OnTriggerEnter</a:t>
            </a:r>
            <a:r>
              <a:rPr lang="en-US" altLang="ko-KR" dirty="0">
                <a:solidFill>
                  <a:schemeClr val="tx1"/>
                </a:solidFill>
              </a:rPr>
              <a:t>(other: Collider){                   </a:t>
            </a:r>
          </a:p>
          <a:p>
            <a:pPr lvl="0">
              <a:lnSpc>
                <a:spcPct val="150000"/>
              </a:lnSpc>
              <a:buSzPts val="1800"/>
            </a:pPr>
            <a:r>
              <a:rPr lang="en-US" altLang="ko-KR" dirty="0">
                <a:solidFill>
                  <a:schemeClr val="tx1"/>
                </a:solidFill>
              </a:rPr>
              <a:t>	if(</a:t>
            </a:r>
            <a:r>
              <a:rPr lang="en-US" altLang="ko-KR" dirty="0" err="1">
                <a:solidFill>
                  <a:schemeClr val="tx1"/>
                </a:solidFill>
              </a:rPr>
              <a:t>other.gameObject.tag</a:t>
            </a:r>
            <a:r>
              <a:rPr lang="en-US" altLang="ko-KR" dirty="0">
                <a:solidFill>
                  <a:schemeClr val="tx1"/>
                </a:solidFill>
              </a:rPr>
              <a:t>=="meat"){           </a:t>
            </a:r>
            <a:r>
              <a:rPr lang="en-US" altLang="ko-KR" dirty="0">
                <a:solidFill>
                  <a:srgbClr val="0066FF"/>
                </a:solidFill>
              </a:rPr>
              <a:t>//”meat”</a:t>
            </a:r>
            <a:r>
              <a:rPr lang="ko-KR" altLang="en-US" dirty="0">
                <a:solidFill>
                  <a:srgbClr val="0066FF"/>
                </a:solidFill>
              </a:rPr>
              <a:t>이라는 </a:t>
            </a:r>
            <a:r>
              <a:rPr lang="en-US" altLang="ko-KR" dirty="0">
                <a:solidFill>
                  <a:srgbClr val="0066FF"/>
                </a:solidFill>
              </a:rPr>
              <a:t>tag</a:t>
            </a:r>
            <a:r>
              <a:rPr lang="ko-KR" altLang="en-US" dirty="0">
                <a:solidFill>
                  <a:srgbClr val="0066FF"/>
                </a:solidFill>
              </a:rPr>
              <a:t>를 가진 </a:t>
            </a:r>
            <a:r>
              <a:rPr lang="en-US" altLang="ko-KR" dirty="0" err="1">
                <a:solidFill>
                  <a:srgbClr val="0066FF"/>
                </a:solidFill>
              </a:rPr>
              <a:t>GameObject</a:t>
            </a:r>
            <a:r>
              <a:rPr lang="ko-KR" altLang="en-US" dirty="0">
                <a:solidFill>
                  <a:srgbClr val="0066FF"/>
                </a:solidFill>
              </a:rPr>
              <a:t>를 만나면</a:t>
            </a:r>
            <a:endParaRPr lang="en-US" altLang="ko-KR" dirty="0">
              <a:solidFill>
                <a:srgbClr val="0066FF"/>
              </a:solidFill>
            </a:endParaRPr>
          </a:p>
          <a:p>
            <a:pPr lvl="0">
              <a:lnSpc>
                <a:spcPct val="150000"/>
              </a:lnSpc>
              <a:buSzPts val="1800"/>
            </a:pPr>
            <a:r>
              <a:rPr lang="en-US" altLang="ko-KR" dirty="0">
                <a:solidFill>
                  <a:schemeClr val="tx1"/>
                </a:solidFill>
              </a:rPr>
              <a:t>		b+=1;                                             </a:t>
            </a:r>
            <a:r>
              <a:rPr lang="en-US" altLang="ko-KR" dirty="0">
                <a:solidFill>
                  <a:srgbClr val="0066FF"/>
                </a:solidFill>
              </a:rPr>
              <a:t>b</a:t>
            </a:r>
            <a:r>
              <a:rPr lang="ko-KR" altLang="en-US" dirty="0">
                <a:solidFill>
                  <a:srgbClr val="0066FF"/>
                </a:solidFill>
              </a:rPr>
              <a:t>라는 변수의 값을 </a:t>
            </a:r>
            <a:r>
              <a:rPr lang="en-US" altLang="ko-KR" dirty="0">
                <a:solidFill>
                  <a:srgbClr val="0066FF"/>
                </a:solidFill>
              </a:rPr>
              <a:t>1</a:t>
            </a:r>
            <a:r>
              <a:rPr lang="ko-KR" altLang="en-US" dirty="0">
                <a:solidFill>
                  <a:srgbClr val="0066FF"/>
                </a:solidFill>
              </a:rPr>
              <a:t>증가 시킴</a:t>
            </a:r>
            <a:endParaRPr lang="en-US" altLang="ko-KR" dirty="0">
              <a:solidFill>
                <a:srgbClr val="0066FF"/>
              </a:solidFill>
            </a:endParaRPr>
          </a:p>
          <a:p>
            <a:pPr lvl="0">
              <a:lnSpc>
                <a:spcPct val="150000"/>
              </a:lnSpc>
              <a:buSzPts val="1800"/>
            </a:pPr>
            <a:r>
              <a:rPr lang="en-US" altLang="ko-KR" dirty="0">
                <a:solidFill>
                  <a:schemeClr val="tx1"/>
                </a:solidFill>
              </a:rPr>
              <a:t>		if(b==5){                                     </a:t>
            </a:r>
            <a:r>
              <a:rPr lang="en-US" altLang="ko-KR" dirty="0">
                <a:solidFill>
                  <a:srgbClr val="0066FF"/>
                </a:solidFill>
              </a:rPr>
              <a:t>//b</a:t>
            </a:r>
            <a:r>
              <a:rPr lang="ko-KR" altLang="en-US" dirty="0">
                <a:solidFill>
                  <a:srgbClr val="0066FF"/>
                </a:solidFill>
              </a:rPr>
              <a:t>가 </a:t>
            </a:r>
            <a:r>
              <a:rPr lang="en-US" altLang="ko-KR" dirty="0">
                <a:solidFill>
                  <a:srgbClr val="0066FF"/>
                </a:solidFill>
              </a:rPr>
              <a:t>5</a:t>
            </a:r>
            <a:r>
              <a:rPr lang="ko-KR" altLang="en-US" dirty="0">
                <a:solidFill>
                  <a:srgbClr val="0066FF"/>
                </a:solidFill>
              </a:rPr>
              <a:t>가 되면 고기 패티의 형상이  화면에 나타남</a:t>
            </a:r>
            <a:endParaRPr lang="en-US" altLang="ko-KR" dirty="0">
              <a:solidFill>
                <a:srgbClr val="0066FF"/>
              </a:solidFill>
            </a:endParaRPr>
          </a:p>
          <a:p>
            <a:pPr lvl="0">
              <a:lnSpc>
                <a:spcPct val="150000"/>
              </a:lnSpc>
              <a:buSzPts val="1800"/>
            </a:pPr>
            <a:r>
              <a:rPr lang="en-US" altLang="ko-KR" dirty="0">
                <a:solidFill>
                  <a:schemeClr val="tx1"/>
                </a:solidFill>
              </a:rPr>
              <a:t>		</a:t>
            </a:r>
            <a:r>
              <a:rPr lang="en-US" altLang="ko-KR" dirty="0" err="1">
                <a:solidFill>
                  <a:schemeClr val="tx1"/>
                </a:solidFill>
              </a:rPr>
              <a:t>GameObject.FindWithTag</a:t>
            </a:r>
            <a:r>
              <a:rPr lang="en-US" altLang="ko-KR" dirty="0">
                <a:solidFill>
                  <a:schemeClr val="tx1"/>
                </a:solidFill>
              </a:rPr>
              <a:t>("</a:t>
            </a:r>
            <a:r>
              <a:rPr lang="en-US" altLang="ko-KR" dirty="0" err="1">
                <a:solidFill>
                  <a:schemeClr val="tx1"/>
                </a:solidFill>
              </a:rPr>
              <a:t>GazeBPatty</a:t>
            </a:r>
            <a:r>
              <a:rPr lang="en-US" altLang="ko-KR" dirty="0">
                <a:solidFill>
                  <a:schemeClr val="tx1"/>
                </a:solidFill>
              </a:rPr>
              <a:t>").</a:t>
            </a:r>
            <a:r>
              <a:rPr lang="en-US" altLang="ko-KR" dirty="0" err="1">
                <a:solidFill>
                  <a:schemeClr val="tx1"/>
                </a:solidFill>
              </a:rPr>
              <a:t>SendMessage</a:t>
            </a:r>
            <a:r>
              <a:rPr lang="en-US" altLang="ko-KR" dirty="0">
                <a:solidFill>
                  <a:schemeClr val="tx1"/>
                </a:solidFill>
              </a:rPr>
              <a:t>("</a:t>
            </a:r>
            <a:r>
              <a:rPr lang="en-US" altLang="ko-KR" dirty="0" err="1">
                <a:solidFill>
                  <a:schemeClr val="tx1"/>
                </a:solidFill>
              </a:rPr>
              <a:t>AllEat</a:t>
            </a:r>
            <a:r>
              <a:rPr lang="en-US" altLang="ko-KR" dirty="0">
                <a:solidFill>
                  <a:schemeClr val="tx1"/>
                </a:solidFill>
              </a:rPr>
              <a:t>");   }  }</a:t>
            </a:r>
          </a:p>
        </p:txBody>
      </p:sp>
      <p:sp>
        <p:nvSpPr>
          <p:cNvPr id="10" name="Shape 152">
            <a:extLst>
              <a:ext uri="{FF2B5EF4-FFF2-40B4-BE49-F238E27FC236}">
                <a16:creationId xmlns:a16="http://schemas.microsoft.com/office/drawing/2014/main" id="{06CA815A-A3E0-45B7-9F76-311C90613AAB}"/>
              </a:ext>
            </a:extLst>
          </p:cNvPr>
          <p:cNvSpPr txBox="1"/>
          <p:nvPr/>
        </p:nvSpPr>
        <p:spPr>
          <a:xfrm>
            <a:off x="404795" y="5515788"/>
            <a:ext cx="2882893" cy="50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bulgogi_opacity.cs</a:t>
            </a:r>
            <a:r>
              <a:rPr lang="ko-KR" altLang="en-US" dirty="0">
                <a:solidFill>
                  <a:srgbClr val="FF0000"/>
                </a:solidFill>
              </a:rPr>
              <a:t>와 연결</a:t>
            </a:r>
            <a:r>
              <a:rPr lang="en-US" altLang="ko-KR" dirty="0">
                <a:solidFill>
                  <a:srgbClr val="FF0000"/>
                </a:solidFill>
                <a:sym typeface="Wingdings" panose="05000000000000000000" pitchFamily="2" charset="2"/>
              </a:rPr>
              <a:t></a:t>
            </a:r>
            <a:endParaRPr kumimoji="0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sym typeface="Arial"/>
            </a:endParaRPr>
          </a:p>
        </p:txBody>
      </p:sp>
      <p:sp>
        <p:nvSpPr>
          <p:cNvPr id="11" name="Shape 149">
            <a:extLst>
              <a:ext uri="{FF2B5EF4-FFF2-40B4-BE49-F238E27FC236}">
                <a16:creationId xmlns:a16="http://schemas.microsoft.com/office/drawing/2014/main" id="{890EDB3E-E174-4EDC-B5A7-E95531F29A69}"/>
              </a:ext>
            </a:extLst>
          </p:cNvPr>
          <p:cNvSpPr/>
          <p:nvPr/>
        </p:nvSpPr>
        <p:spPr>
          <a:xfrm>
            <a:off x="1313854" y="194303"/>
            <a:ext cx="4219843" cy="6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50000"/>
              </a:lnSpc>
              <a:buSzPts val="2800"/>
            </a:pPr>
            <a:r>
              <a:rPr lang="ko-KR" altLang="en-US" sz="2800" dirty="0">
                <a:solidFill>
                  <a:srgbClr val="3F3F3F"/>
                </a:solidFill>
              </a:rPr>
              <a:t>직접 제작</a:t>
            </a:r>
            <a:r>
              <a:rPr lang="en-US" altLang="ko-KR" sz="2800" dirty="0">
                <a:solidFill>
                  <a:srgbClr val="3F3F3F"/>
                </a:solidFill>
              </a:rPr>
              <a:t>/</a:t>
            </a:r>
            <a:r>
              <a:rPr lang="ko-KR" altLang="en-US" sz="2800" dirty="0">
                <a:solidFill>
                  <a:srgbClr val="3F3F3F"/>
                </a:solidFill>
              </a:rPr>
              <a:t>해결한 사항들</a:t>
            </a:r>
          </a:p>
        </p:txBody>
      </p:sp>
      <p:pic>
        <p:nvPicPr>
          <p:cNvPr id="12" name="Shape 151">
            <a:extLst>
              <a:ext uri="{FF2B5EF4-FFF2-40B4-BE49-F238E27FC236}">
                <a16:creationId xmlns:a16="http://schemas.microsoft.com/office/drawing/2014/main" id="{E9E6F2DB-1BA3-46EE-B84F-E8321FB81BF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24881" y="296750"/>
            <a:ext cx="684900" cy="6849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260810F7-5148-4F53-BB50-A1B8A438669C}"/>
              </a:ext>
            </a:extLst>
          </p:cNvPr>
          <p:cNvSpPr/>
          <p:nvPr/>
        </p:nvSpPr>
        <p:spPr>
          <a:xfrm>
            <a:off x="3293808" y="1756729"/>
            <a:ext cx="746309" cy="267834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맑은 고딕" panose="020B0503020000020004" pitchFamily="50" charset="-127"/>
              <a:cs typeface="+mn-cs"/>
              <a:sym typeface="Arial"/>
            </a:endParaRPr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9C3E369A-62DC-479A-B13D-7F635C80B4C3}"/>
              </a:ext>
            </a:extLst>
          </p:cNvPr>
          <p:cNvSpPr/>
          <p:nvPr/>
        </p:nvSpPr>
        <p:spPr>
          <a:xfrm>
            <a:off x="3285709" y="2112331"/>
            <a:ext cx="746309" cy="267834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맑은 고딕" panose="020B0503020000020004" pitchFamily="50" charset="-127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69776613"/>
      </p:ext>
    </p:extLst>
  </p:cSld>
  <p:clrMapOvr>
    <a:masterClrMapping/>
  </p:clrMapOvr>
  <p:transition spd="slow"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/>
          <p:nvPr/>
        </p:nvSpPr>
        <p:spPr>
          <a:xfrm>
            <a:off x="536325" y="313376"/>
            <a:ext cx="1032900" cy="6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r>
              <a:rPr kumimoji="0" lang="en-US" altLang="ko-KR" sz="2400" b="0" i="0" u="none" strike="noStrike" kern="0" cap="none" spc="0" normalizeH="0" baseline="0" noProof="0" dirty="0">
                <a:ln>
                  <a:noFill/>
                </a:ln>
                <a:solidFill>
                  <a:srgbClr val="9B86BE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03</a:t>
            </a:r>
            <a:endParaRPr kumimoji="0" sz="2400" b="0" i="0" u="none" strike="noStrike" kern="0" cap="none" spc="0" normalizeH="0" baseline="0" noProof="0" dirty="0">
              <a:ln>
                <a:noFill/>
              </a:ln>
              <a:solidFill>
                <a:srgbClr val="9B86BE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Shape 152"/>
          <p:cNvSpPr txBox="1"/>
          <p:nvPr/>
        </p:nvSpPr>
        <p:spPr>
          <a:xfrm>
            <a:off x="969646" y="1034969"/>
            <a:ext cx="9703895" cy="50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단계에 맞는 아이템을 먹었을 경우</a:t>
            </a:r>
            <a:r>
              <a:rPr kumimoji="0" lang="en-US" altLang="ko-KR" sz="1800" b="1" i="0" u="none" strike="noStrike" kern="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, </a:t>
            </a:r>
            <a:r>
              <a:rPr kumimoji="0" lang="ko-KR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햄버거의 형상이 나타난다</a:t>
            </a:r>
            <a:r>
              <a:rPr kumimoji="0" lang="en-US" altLang="ko-KR" sz="1800" b="1" i="0" u="none" strike="noStrike" kern="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.</a:t>
            </a:r>
            <a:endParaRPr kumimoji="0" sz="1800" b="1" i="0" u="none" strike="noStrike" kern="0" cap="none" spc="0" normalizeH="0" baseline="0" noProof="0" dirty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" name="Shape 152">
            <a:extLst>
              <a:ext uri="{FF2B5EF4-FFF2-40B4-BE49-F238E27FC236}">
                <a16:creationId xmlns:a16="http://schemas.microsoft.com/office/drawing/2014/main" id="{761ABF75-0795-4862-82A7-D4DA27226881}"/>
              </a:ext>
            </a:extLst>
          </p:cNvPr>
          <p:cNvSpPr txBox="1"/>
          <p:nvPr/>
        </p:nvSpPr>
        <p:spPr>
          <a:xfrm>
            <a:off x="972200" y="1628237"/>
            <a:ext cx="11219800" cy="5035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66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bulgogi_count.js                                  </a:t>
            </a:r>
            <a:r>
              <a:rPr kumimoji="0" lang="en-US" sz="1600" b="1" i="0" u="none" strike="noStrike" kern="0" cap="none" spc="0" normalizeH="0" baseline="0" noProof="0" dirty="0" err="1">
                <a:ln>
                  <a:noFill/>
                </a:ln>
                <a:solidFill>
                  <a:srgbClr val="0066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bulgogi_character</a:t>
            </a:r>
            <a:r>
              <a: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66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라는 </a:t>
            </a:r>
            <a:r>
              <a:rPr kumimoji="0" lang="en-US" altLang="ko-KR" sz="1600" b="1" i="0" u="none" strike="noStrike" kern="0" cap="none" spc="0" normalizeH="0" baseline="0" noProof="0" dirty="0" err="1">
                <a:ln>
                  <a:noFill/>
                </a:ln>
                <a:solidFill>
                  <a:srgbClr val="0066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GameObject</a:t>
            </a:r>
            <a:r>
              <a: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66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에 적용 </a:t>
            </a:r>
            <a:endParaRPr kumimoji="0" lang="en-US" altLang="ko-KR" sz="1600" b="1" i="0" u="none" strike="noStrike" kern="0" cap="none" spc="0" normalizeH="0" baseline="0" noProof="0" dirty="0">
              <a:ln>
                <a:noFill/>
              </a:ln>
              <a:solidFill>
                <a:srgbClr val="0066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r>
              <a:rPr kumimoji="0" lang="en-US" altLang="ko-KR" sz="1600" b="1" i="0" u="none" strike="noStrike" kern="0" cap="none" spc="0" normalizeH="0" baseline="0" noProof="0" dirty="0">
                <a:ln>
                  <a:noFill/>
                </a:ln>
                <a:solidFill>
                  <a:srgbClr val="0066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bulgogi_need.js                               </a:t>
            </a:r>
            <a:r>
              <a: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66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단계에 맞는 아이템에 각각 적용</a:t>
            </a:r>
            <a:endParaRPr kumimoji="0" lang="en-US" altLang="ko-KR" sz="1600" b="1" i="0" u="none" strike="noStrike" kern="0" cap="none" spc="0" normalizeH="0" baseline="0" noProof="0" dirty="0">
              <a:ln>
                <a:noFill/>
              </a:ln>
              <a:solidFill>
                <a:srgbClr val="0066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tabLst/>
              <a:defRPr/>
            </a:pPr>
            <a:r>
              <a:rPr kumimoji="0" lang="en-US" altLang="ko-KR" sz="1600" b="1" i="0" u="none" strike="noStrike" kern="0" cap="none" spc="0" normalizeH="0" baseline="0" noProof="0" dirty="0">
                <a:ln>
                  <a:noFill/>
                </a:ln>
                <a:solidFill>
                  <a:srgbClr val="0066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1. bulgogi_count.js </a:t>
            </a:r>
          </a:p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tabLst/>
              <a:defRPr/>
            </a:pPr>
            <a:endParaRPr kumimoji="0" lang="en-US" altLang="ko-KR" sz="800" i="0" u="none" strike="noStrike" kern="0" cap="none" spc="0" normalizeH="0" baseline="0" noProof="0" dirty="0">
              <a:ln>
                <a:noFill/>
              </a:ln>
              <a:solidFill>
                <a:srgbClr val="0066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lvl="0">
              <a:lnSpc>
                <a:spcPct val="150000"/>
              </a:lnSpc>
              <a:buSzPts val="1800"/>
            </a:pPr>
            <a:r>
              <a:rPr lang="en-US" altLang="ko-KR" dirty="0">
                <a:solidFill>
                  <a:schemeClr val="tx1"/>
                </a:solidFill>
              </a:rPr>
              <a:t>if(</a:t>
            </a:r>
            <a:r>
              <a:rPr lang="en-US" altLang="ko-KR" dirty="0" err="1">
                <a:solidFill>
                  <a:schemeClr val="tx1"/>
                </a:solidFill>
              </a:rPr>
              <a:t>other.gameObject.tag</a:t>
            </a:r>
            <a:r>
              <a:rPr lang="en-US" altLang="ko-KR" dirty="0">
                <a:solidFill>
                  <a:schemeClr val="tx1"/>
                </a:solidFill>
              </a:rPr>
              <a:t>=="brown"){             </a:t>
            </a:r>
            <a:r>
              <a:rPr lang="en-US" altLang="ko-KR" dirty="0">
                <a:solidFill>
                  <a:srgbClr val="0066FF"/>
                </a:solidFill>
              </a:rPr>
              <a:t>//”brown”</a:t>
            </a:r>
            <a:r>
              <a:rPr lang="ko-KR" altLang="en-US" dirty="0">
                <a:solidFill>
                  <a:srgbClr val="0066FF"/>
                </a:solidFill>
              </a:rPr>
              <a:t>이라는 </a:t>
            </a:r>
            <a:r>
              <a:rPr lang="en-US" altLang="ko-KR" dirty="0">
                <a:solidFill>
                  <a:srgbClr val="0066FF"/>
                </a:solidFill>
              </a:rPr>
              <a:t>tag</a:t>
            </a:r>
            <a:r>
              <a:rPr lang="ko-KR" altLang="en-US" dirty="0">
                <a:solidFill>
                  <a:srgbClr val="0066FF"/>
                </a:solidFill>
              </a:rPr>
              <a:t>를 가진 </a:t>
            </a:r>
            <a:r>
              <a:rPr lang="en-US" altLang="ko-KR" dirty="0" err="1">
                <a:solidFill>
                  <a:srgbClr val="0066FF"/>
                </a:solidFill>
              </a:rPr>
              <a:t>GameObject</a:t>
            </a:r>
            <a:r>
              <a:rPr lang="ko-KR" altLang="en-US" dirty="0">
                <a:solidFill>
                  <a:srgbClr val="0066FF"/>
                </a:solidFill>
              </a:rPr>
              <a:t>를 만나면</a:t>
            </a:r>
            <a:endParaRPr lang="en-US" altLang="ko-KR" dirty="0">
              <a:solidFill>
                <a:srgbClr val="0066FF"/>
              </a:solidFill>
            </a:endParaRPr>
          </a:p>
          <a:p>
            <a:pPr lvl="0">
              <a:lnSpc>
                <a:spcPct val="150000"/>
              </a:lnSpc>
              <a:buSzPts val="1800"/>
            </a:pPr>
            <a:r>
              <a:rPr lang="en-US" altLang="ko-KR" dirty="0">
                <a:solidFill>
                  <a:schemeClr val="tx1"/>
                </a:solidFill>
              </a:rPr>
              <a:t>		d+=1;                                  </a:t>
            </a:r>
            <a:r>
              <a:rPr lang="en-US" altLang="ko-KR" dirty="0">
                <a:solidFill>
                  <a:srgbClr val="0066FF"/>
                </a:solidFill>
              </a:rPr>
              <a:t>d</a:t>
            </a:r>
            <a:r>
              <a:rPr lang="ko-KR" altLang="en-US" dirty="0">
                <a:solidFill>
                  <a:srgbClr val="0066FF"/>
                </a:solidFill>
              </a:rPr>
              <a:t>라는 변수의 값을 </a:t>
            </a:r>
            <a:r>
              <a:rPr lang="en-US" altLang="ko-KR" dirty="0">
                <a:solidFill>
                  <a:srgbClr val="0066FF"/>
                </a:solidFill>
              </a:rPr>
              <a:t>1</a:t>
            </a:r>
            <a:r>
              <a:rPr lang="ko-KR" altLang="en-US" dirty="0">
                <a:solidFill>
                  <a:srgbClr val="0066FF"/>
                </a:solidFill>
              </a:rPr>
              <a:t>증가 시킴</a:t>
            </a:r>
            <a:endParaRPr lang="en-US" altLang="ko-KR" dirty="0">
              <a:solidFill>
                <a:srgbClr val="0066FF"/>
              </a:solidFill>
            </a:endParaRPr>
          </a:p>
          <a:p>
            <a:pPr lvl="0">
              <a:lnSpc>
                <a:spcPct val="150000"/>
              </a:lnSpc>
              <a:buSzPts val="1800"/>
            </a:pPr>
            <a:r>
              <a:rPr lang="en-US" altLang="ko-KR" dirty="0">
                <a:solidFill>
                  <a:schemeClr val="tx1"/>
                </a:solidFill>
              </a:rPr>
              <a:t>		if(d==5){                           </a:t>
            </a:r>
            <a:r>
              <a:rPr lang="en-US" altLang="ko-KR" dirty="0">
                <a:solidFill>
                  <a:srgbClr val="0066FF"/>
                </a:solidFill>
              </a:rPr>
              <a:t>//d</a:t>
            </a:r>
            <a:r>
              <a:rPr lang="ko-KR" altLang="en-US" dirty="0">
                <a:solidFill>
                  <a:srgbClr val="0066FF"/>
                </a:solidFill>
              </a:rPr>
              <a:t>가 </a:t>
            </a:r>
            <a:r>
              <a:rPr lang="en-US" altLang="ko-KR" dirty="0">
                <a:solidFill>
                  <a:srgbClr val="0066FF"/>
                </a:solidFill>
              </a:rPr>
              <a:t>5</a:t>
            </a:r>
            <a:r>
              <a:rPr lang="ko-KR" altLang="en-US" dirty="0">
                <a:solidFill>
                  <a:srgbClr val="0066FF"/>
                </a:solidFill>
              </a:rPr>
              <a:t>가</a:t>
            </a:r>
            <a:r>
              <a:rPr lang="en-US" altLang="ko-KR" dirty="0">
                <a:solidFill>
                  <a:srgbClr val="0066FF"/>
                </a:solidFill>
              </a:rPr>
              <a:t> </a:t>
            </a:r>
            <a:r>
              <a:rPr lang="ko-KR" altLang="en-US" dirty="0">
                <a:solidFill>
                  <a:srgbClr val="0066FF"/>
                </a:solidFill>
              </a:rPr>
              <a:t>되면 불고기 소스의 형상이 화면에 나타남</a:t>
            </a:r>
            <a:endParaRPr lang="en-US" altLang="ko-KR" dirty="0">
              <a:solidFill>
                <a:srgbClr val="0066FF"/>
              </a:solidFill>
            </a:endParaRPr>
          </a:p>
          <a:p>
            <a:pPr lvl="0">
              <a:lnSpc>
                <a:spcPct val="150000"/>
              </a:lnSpc>
              <a:buSzPts val="1800"/>
            </a:pPr>
            <a:r>
              <a:rPr lang="en-US" altLang="ko-KR" dirty="0">
                <a:solidFill>
                  <a:schemeClr val="tx1"/>
                </a:solidFill>
              </a:rPr>
              <a:t>			</a:t>
            </a:r>
            <a:r>
              <a:rPr lang="en-US" altLang="ko-KR" dirty="0" err="1">
                <a:solidFill>
                  <a:schemeClr val="tx1"/>
                </a:solidFill>
              </a:rPr>
              <a:t>GameObject.FindWithTag</a:t>
            </a:r>
            <a:r>
              <a:rPr lang="en-US" altLang="ko-KR" dirty="0">
                <a:solidFill>
                  <a:schemeClr val="tx1"/>
                </a:solidFill>
              </a:rPr>
              <a:t>("</a:t>
            </a:r>
            <a:r>
              <a:rPr lang="en-US" altLang="ko-KR" dirty="0" err="1">
                <a:solidFill>
                  <a:schemeClr val="tx1"/>
                </a:solidFill>
              </a:rPr>
              <a:t>GazeBSrc</a:t>
            </a:r>
            <a:r>
              <a:rPr lang="en-US" altLang="ko-KR" dirty="0">
                <a:solidFill>
                  <a:schemeClr val="tx1"/>
                </a:solidFill>
              </a:rPr>
              <a:t>").</a:t>
            </a:r>
            <a:r>
              <a:rPr lang="en-US" altLang="ko-KR" dirty="0" err="1">
                <a:solidFill>
                  <a:schemeClr val="tx1"/>
                </a:solidFill>
              </a:rPr>
              <a:t>SendMessage</a:t>
            </a:r>
            <a:r>
              <a:rPr lang="en-US" altLang="ko-KR" dirty="0">
                <a:solidFill>
                  <a:schemeClr val="tx1"/>
                </a:solidFill>
              </a:rPr>
              <a:t>("</a:t>
            </a:r>
            <a:r>
              <a:rPr lang="en-US" altLang="ko-KR" dirty="0" err="1">
                <a:solidFill>
                  <a:schemeClr val="tx1"/>
                </a:solidFill>
              </a:rPr>
              <a:t>AllEat</a:t>
            </a:r>
            <a:r>
              <a:rPr lang="en-US" altLang="ko-KR" dirty="0">
                <a:solidFill>
                  <a:schemeClr val="tx1"/>
                </a:solidFill>
              </a:rPr>
              <a:t>");   }    }</a:t>
            </a:r>
          </a:p>
          <a:p>
            <a:pPr lvl="0">
              <a:lnSpc>
                <a:spcPct val="150000"/>
              </a:lnSpc>
              <a:buSzPts val="1800"/>
            </a:pPr>
            <a:r>
              <a:rPr lang="en-US" altLang="ko-KR" dirty="0">
                <a:solidFill>
                  <a:schemeClr val="tx1"/>
                </a:solidFill>
              </a:rPr>
              <a:t>	if(</a:t>
            </a:r>
            <a:r>
              <a:rPr lang="en-US" altLang="ko-KR" dirty="0" err="1">
                <a:solidFill>
                  <a:schemeClr val="tx1"/>
                </a:solidFill>
              </a:rPr>
              <a:t>other.gameObject.tag</a:t>
            </a:r>
            <a:r>
              <a:rPr lang="en-US" altLang="ko-KR" dirty="0">
                <a:solidFill>
                  <a:schemeClr val="tx1"/>
                </a:solidFill>
              </a:rPr>
              <a:t>=="vegetable"){       </a:t>
            </a:r>
            <a:r>
              <a:rPr lang="en-US" altLang="ko-KR" dirty="0">
                <a:solidFill>
                  <a:srgbClr val="0066FF"/>
                </a:solidFill>
              </a:rPr>
              <a:t>//”vegetable”</a:t>
            </a:r>
            <a:r>
              <a:rPr lang="ko-KR" altLang="en-US" dirty="0">
                <a:solidFill>
                  <a:srgbClr val="0066FF"/>
                </a:solidFill>
              </a:rPr>
              <a:t>이라는 </a:t>
            </a:r>
            <a:r>
              <a:rPr lang="en-US" altLang="ko-KR" dirty="0">
                <a:solidFill>
                  <a:srgbClr val="0066FF"/>
                </a:solidFill>
              </a:rPr>
              <a:t>tag</a:t>
            </a:r>
            <a:r>
              <a:rPr lang="ko-KR" altLang="en-US" dirty="0">
                <a:solidFill>
                  <a:srgbClr val="0066FF"/>
                </a:solidFill>
              </a:rPr>
              <a:t>를 가진 </a:t>
            </a:r>
            <a:r>
              <a:rPr lang="en-US" altLang="ko-KR" dirty="0" err="1">
                <a:solidFill>
                  <a:srgbClr val="0066FF"/>
                </a:solidFill>
              </a:rPr>
              <a:t>GameObject</a:t>
            </a:r>
            <a:r>
              <a:rPr lang="ko-KR" altLang="en-US" dirty="0">
                <a:solidFill>
                  <a:srgbClr val="0066FF"/>
                </a:solidFill>
              </a:rPr>
              <a:t>를 만나면</a:t>
            </a:r>
            <a:endParaRPr lang="en-US" altLang="ko-KR" dirty="0">
              <a:solidFill>
                <a:srgbClr val="0066FF"/>
              </a:solidFill>
            </a:endParaRPr>
          </a:p>
          <a:p>
            <a:pPr lvl="0">
              <a:lnSpc>
                <a:spcPct val="150000"/>
              </a:lnSpc>
              <a:buSzPts val="1800"/>
            </a:pPr>
            <a:r>
              <a:rPr lang="en-US" altLang="ko-KR" dirty="0">
                <a:solidFill>
                  <a:schemeClr val="tx1"/>
                </a:solidFill>
              </a:rPr>
              <a:t>		f+=1;                                                  </a:t>
            </a:r>
            <a:r>
              <a:rPr lang="en-US" altLang="ko-KR" dirty="0">
                <a:solidFill>
                  <a:srgbClr val="0066FF"/>
                </a:solidFill>
              </a:rPr>
              <a:t>f</a:t>
            </a:r>
            <a:r>
              <a:rPr lang="ko-KR" altLang="en-US" dirty="0">
                <a:solidFill>
                  <a:srgbClr val="0066FF"/>
                </a:solidFill>
              </a:rPr>
              <a:t>라는 변수의 값을 </a:t>
            </a:r>
            <a:r>
              <a:rPr lang="en-US" altLang="ko-KR" dirty="0">
                <a:solidFill>
                  <a:srgbClr val="0066FF"/>
                </a:solidFill>
              </a:rPr>
              <a:t>1</a:t>
            </a:r>
            <a:r>
              <a:rPr lang="ko-KR" altLang="en-US" dirty="0">
                <a:solidFill>
                  <a:srgbClr val="0066FF"/>
                </a:solidFill>
              </a:rPr>
              <a:t>증가 시킴</a:t>
            </a:r>
            <a:endParaRPr lang="en-US" altLang="ko-KR" dirty="0">
              <a:solidFill>
                <a:srgbClr val="0066FF"/>
              </a:solidFill>
            </a:endParaRPr>
          </a:p>
          <a:p>
            <a:pPr lvl="0">
              <a:lnSpc>
                <a:spcPct val="150000"/>
              </a:lnSpc>
              <a:buSzPts val="1800"/>
            </a:pPr>
            <a:r>
              <a:rPr lang="en-US" altLang="ko-KR" dirty="0">
                <a:solidFill>
                  <a:schemeClr val="tx1"/>
                </a:solidFill>
              </a:rPr>
              <a:t>		if(f==5){                                          </a:t>
            </a:r>
            <a:r>
              <a:rPr lang="en-US" altLang="ko-KR" dirty="0">
                <a:solidFill>
                  <a:srgbClr val="0066FF"/>
                </a:solidFill>
              </a:rPr>
              <a:t>//f</a:t>
            </a:r>
            <a:r>
              <a:rPr lang="ko-KR" altLang="en-US" dirty="0">
                <a:solidFill>
                  <a:srgbClr val="0066FF"/>
                </a:solidFill>
              </a:rPr>
              <a:t>가 </a:t>
            </a:r>
            <a:r>
              <a:rPr lang="en-US" altLang="ko-KR" dirty="0">
                <a:solidFill>
                  <a:srgbClr val="0066FF"/>
                </a:solidFill>
              </a:rPr>
              <a:t>5</a:t>
            </a:r>
            <a:r>
              <a:rPr lang="ko-KR" altLang="en-US" dirty="0">
                <a:solidFill>
                  <a:srgbClr val="0066FF"/>
                </a:solidFill>
              </a:rPr>
              <a:t>가 되면 양상추의 형상이 화면에 나타남</a:t>
            </a:r>
            <a:endParaRPr lang="en-US" altLang="ko-KR" dirty="0">
              <a:solidFill>
                <a:srgbClr val="0066FF"/>
              </a:solidFill>
            </a:endParaRPr>
          </a:p>
          <a:p>
            <a:pPr lvl="0">
              <a:lnSpc>
                <a:spcPct val="150000"/>
              </a:lnSpc>
              <a:buSzPts val="1800"/>
            </a:pPr>
            <a:r>
              <a:rPr lang="en-US" altLang="ko-KR" dirty="0">
                <a:solidFill>
                  <a:schemeClr val="tx1"/>
                </a:solidFill>
              </a:rPr>
              <a:t>			</a:t>
            </a:r>
            <a:r>
              <a:rPr lang="en-US" altLang="ko-KR" dirty="0" err="1">
                <a:solidFill>
                  <a:schemeClr val="tx1"/>
                </a:solidFill>
              </a:rPr>
              <a:t>GameObject.FindWithTag</a:t>
            </a:r>
            <a:r>
              <a:rPr lang="en-US" altLang="ko-KR" dirty="0">
                <a:solidFill>
                  <a:schemeClr val="tx1"/>
                </a:solidFill>
              </a:rPr>
              <a:t>("</a:t>
            </a:r>
            <a:r>
              <a:rPr lang="en-US" altLang="ko-KR" dirty="0" err="1">
                <a:solidFill>
                  <a:schemeClr val="tx1"/>
                </a:solidFill>
              </a:rPr>
              <a:t>GazeBVeg</a:t>
            </a:r>
            <a:r>
              <a:rPr lang="en-US" altLang="ko-KR" dirty="0">
                <a:solidFill>
                  <a:schemeClr val="tx1"/>
                </a:solidFill>
              </a:rPr>
              <a:t>").</a:t>
            </a:r>
            <a:r>
              <a:rPr lang="en-US" altLang="ko-KR" dirty="0" err="1">
                <a:solidFill>
                  <a:schemeClr val="tx1"/>
                </a:solidFill>
              </a:rPr>
              <a:t>SendMessage</a:t>
            </a:r>
            <a:r>
              <a:rPr lang="en-US" altLang="ko-KR" dirty="0">
                <a:solidFill>
                  <a:schemeClr val="tx1"/>
                </a:solidFill>
              </a:rPr>
              <a:t>("</a:t>
            </a:r>
            <a:r>
              <a:rPr lang="en-US" altLang="ko-KR" dirty="0" err="1">
                <a:solidFill>
                  <a:schemeClr val="tx1"/>
                </a:solidFill>
              </a:rPr>
              <a:t>AllEat</a:t>
            </a:r>
            <a:r>
              <a:rPr lang="en-US" altLang="ko-KR" dirty="0">
                <a:solidFill>
                  <a:schemeClr val="tx1"/>
                </a:solidFill>
              </a:rPr>
              <a:t>");   }   }</a:t>
            </a:r>
          </a:p>
        </p:txBody>
      </p:sp>
      <p:sp>
        <p:nvSpPr>
          <p:cNvPr id="9" name="Shape 152">
            <a:extLst>
              <a:ext uri="{FF2B5EF4-FFF2-40B4-BE49-F238E27FC236}">
                <a16:creationId xmlns:a16="http://schemas.microsoft.com/office/drawing/2014/main" id="{79964F49-33F7-4EF3-A6D4-B340B8C9E595}"/>
              </a:ext>
            </a:extLst>
          </p:cNvPr>
          <p:cNvSpPr txBox="1"/>
          <p:nvPr/>
        </p:nvSpPr>
        <p:spPr>
          <a:xfrm>
            <a:off x="1268891" y="3861048"/>
            <a:ext cx="2882893" cy="50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bulgogi_opacity.cs</a:t>
            </a:r>
            <a:r>
              <a:rPr lang="ko-KR" altLang="en-US" dirty="0">
                <a:solidFill>
                  <a:srgbClr val="FF0000"/>
                </a:solidFill>
              </a:rPr>
              <a:t>와 연결</a:t>
            </a:r>
            <a:r>
              <a:rPr lang="en-US" altLang="ko-KR" dirty="0">
                <a:solidFill>
                  <a:srgbClr val="FF0000"/>
                </a:solidFill>
                <a:sym typeface="Wingdings" panose="05000000000000000000" pitchFamily="2" charset="2"/>
              </a:rPr>
              <a:t></a:t>
            </a:r>
            <a:endParaRPr kumimoji="0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sym typeface="Arial"/>
            </a:endParaRPr>
          </a:p>
        </p:txBody>
      </p:sp>
      <p:sp>
        <p:nvSpPr>
          <p:cNvPr id="10" name="Shape 152">
            <a:extLst>
              <a:ext uri="{FF2B5EF4-FFF2-40B4-BE49-F238E27FC236}">
                <a16:creationId xmlns:a16="http://schemas.microsoft.com/office/drawing/2014/main" id="{B4052A5E-41FE-4FD1-B953-3D3881D23B33}"/>
              </a:ext>
            </a:extLst>
          </p:cNvPr>
          <p:cNvSpPr txBox="1"/>
          <p:nvPr/>
        </p:nvSpPr>
        <p:spPr>
          <a:xfrm>
            <a:off x="1268891" y="5157192"/>
            <a:ext cx="2882893" cy="50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bulgogi_opacity.cs</a:t>
            </a:r>
            <a:r>
              <a:rPr lang="ko-KR" altLang="en-US" dirty="0">
                <a:solidFill>
                  <a:srgbClr val="FF0000"/>
                </a:solidFill>
              </a:rPr>
              <a:t>와 연결</a:t>
            </a:r>
            <a:r>
              <a:rPr lang="en-US" altLang="ko-KR" dirty="0">
                <a:solidFill>
                  <a:srgbClr val="FF0000"/>
                </a:solidFill>
                <a:sym typeface="Wingdings" panose="05000000000000000000" pitchFamily="2" charset="2"/>
              </a:rPr>
              <a:t></a:t>
            </a:r>
            <a:endParaRPr kumimoji="0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sym typeface="Arial"/>
            </a:endParaRPr>
          </a:p>
        </p:txBody>
      </p:sp>
      <p:sp>
        <p:nvSpPr>
          <p:cNvPr id="11" name="Shape 149">
            <a:extLst>
              <a:ext uri="{FF2B5EF4-FFF2-40B4-BE49-F238E27FC236}">
                <a16:creationId xmlns:a16="http://schemas.microsoft.com/office/drawing/2014/main" id="{F0E87FE0-9E75-4F78-8786-61618C771405}"/>
              </a:ext>
            </a:extLst>
          </p:cNvPr>
          <p:cNvSpPr/>
          <p:nvPr/>
        </p:nvSpPr>
        <p:spPr>
          <a:xfrm>
            <a:off x="1313854" y="194303"/>
            <a:ext cx="4219843" cy="6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50000"/>
              </a:lnSpc>
              <a:buSzPts val="2800"/>
            </a:pPr>
            <a:r>
              <a:rPr lang="ko-KR" altLang="en-US" sz="2800" dirty="0">
                <a:solidFill>
                  <a:srgbClr val="3F3F3F"/>
                </a:solidFill>
              </a:rPr>
              <a:t>직접 제작</a:t>
            </a:r>
            <a:r>
              <a:rPr lang="en-US" altLang="ko-KR" sz="2800" dirty="0">
                <a:solidFill>
                  <a:srgbClr val="3F3F3F"/>
                </a:solidFill>
              </a:rPr>
              <a:t>/</a:t>
            </a:r>
            <a:r>
              <a:rPr lang="ko-KR" altLang="en-US" sz="2800" dirty="0">
                <a:solidFill>
                  <a:srgbClr val="3F3F3F"/>
                </a:solidFill>
              </a:rPr>
              <a:t>해결한 사항들</a:t>
            </a:r>
          </a:p>
        </p:txBody>
      </p:sp>
      <p:pic>
        <p:nvPicPr>
          <p:cNvPr id="12" name="Shape 151">
            <a:extLst>
              <a:ext uri="{FF2B5EF4-FFF2-40B4-BE49-F238E27FC236}">
                <a16:creationId xmlns:a16="http://schemas.microsoft.com/office/drawing/2014/main" id="{230E5AB0-AFD0-415C-B3D6-B7275BB2296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24881" y="296750"/>
            <a:ext cx="684900" cy="6849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43AE5AF1-4E5F-4A29-A58C-9470B749D2BA}"/>
              </a:ext>
            </a:extLst>
          </p:cNvPr>
          <p:cNvSpPr/>
          <p:nvPr/>
        </p:nvSpPr>
        <p:spPr>
          <a:xfrm>
            <a:off x="3293808" y="1756729"/>
            <a:ext cx="746309" cy="267834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맑은 고딕" panose="020B0503020000020004" pitchFamily="50" charset="-127"/>
              <a:cs typeface="+mn-cs"/>
              <a:sym typeface="Arial"/>
            </a:endParaRPr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8AF42BB8-67BC-40B7-8D8E-98C63EDB04F4}"/>
              </a:ext>
            </a:extLst>
          </p:cNvPr>
          <p:cNvSpPr/>
          <p:nvPr/>
        </p:nvSpPr>
        <p:spPr>
          <a:xfrm>
            <a:off x="3285709" y="2112331"/>
            <a:ext cx="746309" cy="267834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맑은 고딕" panose="020B0503020000020004" pitchFamily="50" charset="-127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87161807"/>
      </p:ext>
    </p:extLst>
  </p:cSld>
  <p:clrMapOvr>
    <a:masterClrMapping/>
  </p:clrMapOvr>
  <p:transition spd="slow"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/>
          <p:nvPr/>
        </p:nvSpPr>
        <p:spPr>
          <a:xfrm>
            <a:off x="536325" y="313376"/>
            <a:ext cx="1032900" cy="6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r>
              <a:rPr kumimoji="0" lang="en-US" altLang="ko-KR" sz="2400" b="0" i="0" u="none" strike="noStrike" kern="0" cap="none" spc="0" normalizeH="0" baseline="0" noProof="0" dirty="0">
                <a:ln>
                  <a:noFill/>
                </a:ln>
                <a:solidFill>
                  <a:srgbClr val="9B86BE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03</a:t>
            </a:r>
            <a:endParaRPr kumimoji="0" sz="2400" b="0" i="0" u="none" strike="noStrike" kern="0" cap="none" spc="0" normalizeH="0" baseline="0" noProof="0" dirty="0">
              <a:ln>
                <a:noFill/>
              </a:ln>
              <a:solidFill>
                <a:srgbClr val="9B86BE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Shape 152"/>
          <p:cNvSpPr txBox="1"/>
          <p:nvPr/>
        </p:nvSpPr>
        <p:spPr>
          <a:xfrm>
            <a:off x="969646" y="1034969"/>
            <a:ext cx="10418789" cy="50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단계에 맞는 아이템을 먹었을 경우</a:t>
            </a:r>
            <a:r>
              <a:rPr kumimoji="0" lang="en-US" altLang="ko-KR" sz="1800" b="1" i="0" u="none" strike="noStrike" kern="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, </a:t>
            </a:r>
            <a:r>
              <a:rPr kumimoji="0" lang="ko-KR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햄버거의 형상이 나타난다</a:t>
            </a:r>
            <a:r>
              <a:rPr kumimoji="0" lang="en-US" altLang="ko-KR" sz="1800" b="1" i="0" u="none" strike="noStrike" kern="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.</a:t>
            </a:r>
            <a:endParaRPr kumimoji="0" sz="1800" b="1" i="0" u="none" strike="noStrike" kern="0" cap="none" spc="0" normalizeH="0" baseline="0" noProof="0" dirty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" name="Shape 152">
            <a:extLst>
              <a:ext uri="{FF2B5EF4-FFF2-40B4-BE49-F238E27FC236}">
                <a16:creationId xmlns:a16="http://schemas.microsoft.com/office/drawing/2014/main" id="{761ABF75-0795-4862-82A7-D4DA27226881}"/>
              </a:ext>
            </a:extLst>
          </p:cNvPr>
          <p:cNvSpPr txBox="1"/>
          <p:nvPr/>
        </p:nvSpPr>
        <p:spPr>
          <a:xfrm>
            <a:off x="972200" y="1628237"/>
            <a:ext cx="11219800" cy="5035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66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bulgogi_count.js                                  </a:t>
            </a:r>
            <a:r>
              <a:rPr kumimoji="0" lang="en-US" sz="1600" b="1" i="0" u="none" strike="noStrike" kern="0" cap="none" spc="0" normalizeH="0" baseline="0" noProof="0" dirty="0" err="1">
                <a:ln>
                  <a:noFill/>
                </a:ln>
                <a:solidFill>
                  <a:srgbClr val="0066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bulgogi_character</a:t>
            </a:r>
            <a:r>
              <a: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66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라는 </a:t>
            </a:r>
            <a:r>
              <a:rPr kumimoji="0" lang="en-US" altLang="ko-KR" sz="1600" b="1" i="0" u="none" strike="noStrike" kern="0" cap="none" spc="0" normalizeH="0" baseline="0" noProof="0" dirty="0" err="1">
                <a:ln>
                  <a:noFill/>
                </a:ln>
                <a:solidFill>
                  <a:srgbClr val="0066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GameObject</a:t>
            </a:r>
            <a:r>
              <a: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66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에 적용 </a:t>
            </a:r>
            <a:endParaRPr kumimoji="0" lang="en-US" altLang="ko-KR" sz="1600" b="1" i="0" u="none" strike="noStrike" kern="0" cap="none" spc="0" normalizeH="0" baseline="0" noProof="0" dirty="0">
              <a:ln>
                <a:noFill/>
              </a:ln>
              <a:solidFill>
                <a:srgbClr val="0066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r>
              <a:rPr kumimoji="0" lang="en-US" altLang="ko-KR" sz="1600" b="1" i="0" u="none" strike="noStrike" kern="0" cap="none" spc="0" normalizeH="0" baseline="0" noProof="0" dirty="0">
                <a:ln>
                  <a:noFill/>
                </a:ln>
                <a:solidFill>
                  <a:srgbClr val="0066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bulgogi_need.js                               </a:t>
            </a:r>
            <a:r>
              <a: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66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단계에 맞지 않은 아이템에 각각 적용</a:t>
            </a:r>
            <a:endParaRPr kumimoji="0" lang="en-US" altLang="ko-KR" sz="1600" b="1" i="0" u="none" strike="noStrike" kern="0" cap="none" spc="0" normalizeH="0" baseline="0" noProof="0" dirty="0">
              <a:ln>
                <a:noFill/>
              </a:ln>
              <a:solidFill>
                <a:srgbClr val="0066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tabLst/>
              <a:defRPr/>
            </a:pPr>
            <a:r>
              <a:rPr kumimoji="0" lang="en-US" altLang="ko-KR" sz="1600" b="1" i="0" u="none" strike="noStrike" kern="0" cap="none" spc="0" normalizeH="0" baseline="0" noProof="0" dirty="0">
                <a:ln>
                  <a:noFill/>
                </a:ln>
                <a:solidFill>
                  <a:srgbClr val="0066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1. bulgogi_count.js </a:t>
            </a:r>
          </a:p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tabLst/>
              <a:defRPr/>
            </a:pPr>
            <a:endParaRPr kumimoji="0" lang="en-US" altLang="ko-KR" sz="800" b="1" i="0" u="none" strike="noStrike" kern="0" cap="none" spc="0" normalizeH="0" baseline="0" noProof="0" dirty="0">
              <a:ln>
                <a:noFill/>
              </a:ln>
              <a:solidFill>
                <a:srgbClr val="0066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lvl="0">
              <a:lnSpc>
                <a:spcPct val="150000"/>
              </a:lnSpc>
              <a:buSzPts val="1800"/>
            </a:pPr>
            <a:r>
              <a:rPr lang="en-US" altLang="ko-KR" dirty="0">
                <a:solidFill>
                  <a:schemeClr val="tx1"/>
                </a:solidFill>
              </a:rPr>
              <a:t>if(b&gt;=5&amp;&amp;d&gt;=5&amp;&amp;f&gt;=5){</a:t>
            </a:r>
          </a:p>
          <a:p>
            <a:pPr lvl="1">
              <a:lnSpc>
                <a:spcPct val="150000"/>
              </a:lnSpc>
              <a:buSzPts val="1800"/>
            </a:pPr>
            <a:r>
              <a:rPr lang="en-US" altLang="ko-KR" dirty="0">
                <a:solidFill>
                  <a:schemeClr val="tx1"/>
                </a:solidFill>
              </a:rPr>
              <a:t>	</a:t>
            </a:r>
            <a:r>
              <a:rPr lang="en-US" altLang="ko-KR" dirty="0" err="1">
                <a:solidFill>
                  <a:schemeClr val="tx1"/>
                </a:solidFill>
              </a:rPr>
              <a:t>GameObject.FindWithTag</a:t>
            </a:r>
            <a:r>
              <a:rPr lang="en-US" altLang="ko-KR" dirty="0">
                <a:solidFill>
                  <a:schemeClr val="tx1"/>
                </a:solidFill>
              </a:rPr>
              <a:t>("Player").</a:t>
            </a:r>
            <a:r>
              <a:rPr lang="en-US" altLang="ko-KR" dirty="0" err="1">
                <a:solidFill>
                  <a:schemeClr val="tx1"/>
                </a:solidFill>
              </a:rPr>
              <a:t>SendMessage</a:t>
            </a:r>
            <a:r>
              <a:rPr lang="en-US" altLang="ko-KR" dirty="0">
                <a:solidFill>
                  <a:schemeClr val="tx1"/>
                </a:solidFill>
              </a:rPr>
              <a:t>("Die",</a:t>
            </a:r>
            <a:r>
              <a:rPr lang="en-US" altLang="ko-KR" dirty="0" err="1">
                <a:solidFill>
                  <a:schemeClr val="tx1"/>
                </a:solidFill>
              </a:rPr>
              <a:t>SendMessageOptions.DontRequireReceiver</a:t>
            </a:r>
            <a:r>
              <a:rPr lang="en-US" altLang="ko-KR" dirty="0">
                <a:solidFill>
                  <a:schemeClr val="tx1"/>
                </a:solidFill>
              </a:rPr>
              <a:t>);</a:t>
            </a:r>
          </a:p>
          <a:p>
            <a:pPr lvl="1">
              <a:lnSpc>
                <a:spcPct val="150000"/>
              </a:lnSpc>
              <a:buSzPts val="1800"/>
            </a:pPr>
            <a:r>
              <a:rPr lang="en-US" altLang="ko-KR" dirty="0">
                <a:solidFill>
                  <a:schemeClr val="tx1"/>
                </a:solidFill>
              </a:rPr>
              <a:t>	</a:t>
            </a:r>
            <a:r>
              <a:rPr lang="en-US" altLang="ko-KR" dirty="0" err="1">
                <a:solidFill>
                  <a:schemeClr val="tx1"/>
                </a:solidFill>
              </a:rPr>
              <a:t>GameObject.FindWithTag</a:t>
            </a:r>
            <a:r>
              <a:rPr lang="en-US" altLang="ko-KR" dirty="0">
                <a:solidFill>
                  <a:schemeClr val="tx1"/>
                </a:solidFill>
              </a:rPr>
              <a:t>("generator").</a:t>
            </a:r>
            <a:r>
              <a:rPr lang="en-US" altLang="ko-KR" dirty="0" err="1">
                <a:solidFill>
                  <a:schemeClr val="tx1"/>
                </a:solidFill>
              </a:rPr>
              <a:t>SendMessage</a:t>
            </a:r>
            <a:r>
              <a:rPr lang="en-US" altLang="ko-KR" dirty="0">
                <a:solidFill>
                  <a:schemeClr val="tx1"/>
                </a:solidFill>
              </a:rPr>
              <a:t>("Die",</a:t>
            </a:r>
            <a:r>
              <a:rPr lang="en-US" altLang="ko-KR" dirty="0" err="1">
                <a:solidFill>
                  <a:schemeClr val="tx1"/>
                </a:solidFill>
              </a:rPr>
              <a:t>SendMessageOptions.DontRequireReceiver</a:t>
            </a:r>
            <a:r>
              <a:rPr lang="en-US" altLang="ko-KR" dirty="0">
                <a:solidFill>
                  <a:schemeClr val="tx1"/>
                </a:solidFill>
              </a:rPr>
              <a:t>);</a:t>
            </a:r>
          </a:p>
          <a:p>
            <a:pPr lvl="1">
              <a:lnSpc>
                <a:spcPct val="150000"/>
              </a:lnSpc>
              <a:buSzPts val="1800"/>
            </a:pPr>
            <a:r>
              <a:rPr lang="en-US" altLang="ko-KR" dirty="0">
                <a:solidFill>
                  <a:schemeClr val="tx1"/>
                </a:solidFill>
              </a:rPr>
              <a:t>	</a:t>
            </a:r>
            <a:r>
              <a:rPr lang="en-US" altLang="ko-KR" dirty="0" err="1">
                <a:solidFill>
                  <a:schemeClr val="tx1"/>
                </a:solidFill>
              </a:rPr>
              <a:t>GameObject.FindWithTag</a:t>
            </a:r>
            <a:r>
              <a:rPr lang="en-US" altLang="ko-KR" dirty="0">
                <a:solidFill>
                  <a:schemeClr val="tx1"/>
                </a:solidFill>
              </a:rPr>
              <a:t>("road").</a:t>
            </a:r>
            <a:r>
              <a:rPr lang="en-US" altLang="ko-KR" dirty="0" err="1">
                <a:solidFill>
                  <a:schemeClr val="tx1"/>
                </a:solidFill>
              </a:rPr>
              <a:t>SendMessage</a:t>
            </a:r>
            <a:r>
              <a:rPr lang="en-US" altLang="ko-KR" dirty="0">
                <a:solidFill>
                  <a:schemeClr val="tx1"/>
                </a:solidFill>
              </a:rPr>
              <a:t>("Die",</a:t>
            </a:r>
            <a:r>
              <a:rPr lang="en-US" altLang="ko-KR" dirty="0" err="1">
                <a:solidFill>
                  <a:schemeClr val="tx1"/>
                </a:solidFill>
              </a:rPr>
              <a:t>SendMessageOptions.DontRequireReceiver</a:t>
            </a:r>
            <a:r>
              <a:rPr lang="en-US" altLang="ko-KR" dirty="0">
                <a:solidFill>
                  <a:schemeClr val="tx1"/>
                </a:solidFill>
              </a:rPr>
              <a:t>);</a:t>
            </a:r>
          </a:p>
          <a:p>
            <a:pPr lvl="1">
              <a:lnSpc>
                <a:spcPct val="150000"/>
              </a:lnSpc>
              <a:buSzPts val="1800"/>
            </a:pPr>
            <a:r>
              <a:rPr lang="en-US" altLang="ko-KR" dirty="0">
                <a:solidFill>
                  <a:srgbClr val="0066FF"/>
                </a:solidFill>
              </a:rPr>
              <a:t>	//”Player”, “generator”, “road”</a:t>
            </a:r>
            <a:r>
              <a:rPr lang="ko-KR" altLang="en-US" dirty="0">
                <a:solidFill>
                  <a:srgbClr val="0066FF"/>
                </a:solidFill>
              </a:rPr>
              <a:t>라는 </a:t>
            </a:r>
            <a:r>
              <a:rPr lang="en-US" altLang="ko-KR" dirty="0">
                <a:solidFill>
                  <a:srgbClr val="0066FF"/>
                </a:solidFill>
              </a:rPr>
              <a:t>tag</a:t>
            </a:r>
            <a:r>
              <a:rPr lang="ko-KR" altLang="en-US" dirty="0">
                <a:solidFill>
                  <a:srgbClr val="0066FF"/>
                </a:solidFill>
              </a:rPr>
              <a:t>를 가진 </a:t>
            </a:r>
            <a:r>
              <a:rPr lang="en-US" altLang="ko-KR" dirty="0" err="1">
                <a:solidFill>
                  <a:srgbClr val="0066FF"/>
                </a:solidFill>
              </a:rPr>
              <a:t>GameObject</a:t>
            </a:r>
            <a:r>
              <a:rPr lang="ko-KR" altLang="en-US" dirty="0">
                <a:solidFill>
                  <a:srgbClr val="0066FF"/>
                </a:solidFill>
              </a:rPr>
              <a:t>에게 </a:t>
            </a:r>
            <a:r>
              <a:rPr lang="en-US" altLang="ko-KR" dirty="0">
                <a:solidFill>
                  <a:srgbClr val="0066FF"/>
                </a:solidFill>
              </a:rPr>
              <a:t>“Die”</a:t>
            </a:r>
            <a:r>
              <a:rPr lang="ko-KR" altLang="en-US" dirty="0">
                <a:solidFill>
                  <a:srgbClr val="0066FF"/>
                </a:solidFill>
              </a:rPr>
              <a:t>라는 메시지 전달</a:t>
            </a:r>
            <a:endParaRPr lang="en-US" altLang="ko-KR" dirty="0">
              <a:solidFill>
                <a:srgbClr val="0066FF"/>
              </a:solidFill>
            </a:endParaRPr>
          </a:p>
          <a:p>
            <a:pPr lvl="1">
              <a:lnSpc>
                <a:spcPct val="150000"/>
              </a:lnSpc>
              <a:buSzPts val="1800"/>
            </a:pPr>
            <a:r>
              <a:rPr lang="en-US" altLang="ko-KR" dirty="0">
                <a:solidFill>
                  <a:schemeClr val="tx1"/>
                </a:solidFill>
              </a:rPr>
              <a:t>	</a:t>
            </a:r>
            <a:r>
              <a:rPr lang="en-US" altLang="ko-KR" dirty="0" err="1">
                <a:solidFill>
                  <a:schemeClr val="tx1"/>
                </a:solidFill>
              </a:rPr>
              <a:t>Application.LoadLevel</a:t>
            </a:r>
            <a:r>
              <a:rPr lang="en-US" altLang="ko-KR" dirty="0">
                <a:solidFill>
                  <a:schemeClr val="tx1"/>
                </a:solidFill>
              </a:rPr>
              <a:t>("</a:t>
            </a:r>
            <a:r>
              <a:rPr lang="en-US" altLang="ko-KR" dirty="0" err="1">
                <a:solidFill>
                  <a:schemeClr val="tx1"/>
                </a:solidFill>
              </a:rPr>
              <a:t>bulgogi_win</a:t>
            </a:r>
            <a:r>
              <a:rPr lang="en-US" altLang="ko-KR" dirty="0">
                <a:solidFill>
                  <a:schemeClr val="tx1"/>
                </a:solidFill>
              </a:rPr>
              <a:t>");     </a:t>
            </a:r>
            <a:r>
              <a:rPr lang="en-US" altLang="ko-KR" dirty="0">
                <a:solidFill>
                  <a:srgbClr val="0066FF"/>
                </a:solidFill>
              </a:rPr>
              <a:t>//</a:t>
            </a:r>
            <a:r>
              <a:rPr lang="ko-KR" altLang="en-US" dirty="0">
                <a:solidFill>
                  <a:srgbClr val="0066FF"/>
                </a:solidFill>
              </a:rPr>
              <a:t>다음 </a:t>
            </a:r>
            <a:r>
              <a:rPr lang="ko-KR" altLang="en-US" dirty="0" err="1">
                <a:solidFill>
                  <a:srgbClr val="0066FF"/>
                </a:solidFill>
              </a:rPr>
              <a:t>씬으로</a:t>
            </a:r>
            <a:r>
              <a:rPr lang="ko-KR" altLang="en-US" dirty="0">
                <a:solidFill>
                  <a:srgbClr val="0066FF"/>
                </a:solidFill>
              </a:rPr>
              <a:t> </a:t>
            </a:r>
            <a:r>
              <a:rPr lang="ko-KR" altLang="en-US" dirty="0" err="1">
                <a:solidFill>
                  <a:srgbClr val="0066FF"/>
                </a:solidFill>
              </a:rPr>
              <a:t>넘어감</a:t>
            </a:r>
            <a:r>
              <a:rPr lang="en-US" altLang="ko-KR" dirty="0">
                <a:solidFill>
                  <a:srgbClr val="0066FF"/>
                </a:solidFill>
              </a:rPr>
              <a:t>(</a:t>
            </a:r>
            <a:r>
              <a:rPr lang="ko-KR" altLang="en-US" dirty="0">
                <a:solidFill>
                  <a:srgbClr val="0066FF"/>
                </a:solidFill>
              </a:rPr>
              <a:t>성공한 씬</a:t>
            </a:r>
            <a:r>
              <a:rPr lang="en-US" altLang="ko-KR" dirty="0">
                <a:solidFill>
                  <a:srgbClr val="0066FF"/>
                </a:solidFill>
              </a:rPr>
              <a:t>)</a:t>
            </a:r>
          </a:p>
          <a:p>
            <a:pPr lvl="0">
              <a:lnSpc>
                <a:spcPct val="150000"/>
              </a:lnSpc>
              <a:buSzPts val="1800"/>
            </a:pPr>
            <a:r>
              <a:rPr lang="en-US" altLang="ko-KR" dirty="0">
                <a:solidFill>
                  <a:schemeClr val="tx1"/>
                </a:solidFill>
              </a:rPr>
              <a:t>	}</a:t>
            </a:r>
          </a:p>
          <a:p>
            <a:pPr lvl="0">
              <a:lnSpc>
                <a:spcPct val="150000"/>
              </a:lnSpc>
              <a:buSzPts val="1800"/>
            </a:pPr>
            <a:r>
              <a:rPr lang="en-US" altLang="ko-KR" dirty="0">
                <a:solidFill>
                  <a:schemeClr val="tx1"/>
                </a:solidFill>
              </a:rPr>
              <a:t>}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endParaRPr kumimoji="0" lang="en-US" altLang="ko-KR" sz="1800" b="0" i="0" u="none" strike="noStrike" kern="0" cap="none" spc="0" normalizeH="0" baseline="0" noProof="0" dirty="0">
              <a:ln>
                <a:noFill/>
              </a:ln>
              <a:solidFill>
                <a:srgbClr val="0066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" name="Shape 149">
            <a:extLst>
              <a:ext uri="{FF2B5EF4-FFF2-40B4-BE49-F238E27FC236}">
                <a16:creationId xmlns:a16="http://schemas.microsoft.com/office/drawing/2014/main" id="{0B4B83CD-E5C4-4F8D-B401-E62181C5CADC}"/>
              </a:ext>
            </a:extLst>
          </p:cNvPr>
          <p:cNvSpPr/>
          <p:nvPr/>
        </p:nvSpPr>
        <p:spPr>
          <a:xfrm>
            <a:off x="1313854" y="194303"/>
            <a:ext cx="4219843" cy="6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50000"/>
              </a:lnSpc>
              <a:buSzPts val="2800"/>
            </a:pPr>
            <a:r>
              <a:rPr lang="ko-KR" altLang="en-US" sz="2800" dirty="0">
                <a:solidFill>
                  <a:srgbClr val="3F3F3F"/>
                </a:solidFill>
              </a:rPr>
              <a:t>직접 제작</a:t>
            </a:r>
            <a:r>
              <a:rPr lang="en-US" altLang="ko-KR" sz="2800" dirty="0">
                <a:solidFill>
                  <a:srgbClr val="3F3F3F"/>
                </a:solidFill>
              </a:rPr>
              <a:t>/</a:t>
            </a:r>
            <a:r>
              <a:rPr lang="ko-KR" altLang="en-US" sz="2800" dirty="0">
                <a:solidFill>
                  <a:srgbClr val="3F3F3F"/>
                </a:solidFill>
              </a:rPr>
              <a:t>해결한 사항들</a:t>
            </a:r>
          </a:p>
        </p:txBody>
      </p:sp>
      <p:pic>
        <p:nvPicPr>
          <p:cNvPr id="10" name="Shape 151">
            <a:extLst>
              <a:ext uri="{FF2B5EF4-FFF2-40B4-BE49-F238E27FC236}">
                <a16:creationId xmlns:a16="http://schemas.microsoft.com/office/drawing/2014/main" id="{6769F3F2-D490-43A7-B70A-B11FB476AD3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24881" y="296750"/>
            <a:ext cx="684900" cy="6849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B69FB837-3B7F-4567-9D49-1DCBDB5143EA}"/>
              </a:ext>
            </a:extLst>
          </p:cNvPr>
          <p:cNvSpPr/>
          <p:nvPr/>
        </p:nvSpPr>
        <p:spPr>
          <a:xfrm>
            <a:off x="3293808" y="1756729"/>
            <a:ext cx="746309" cy="267834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맑은 고딕" panose="020B0503020000020004" pitchFamily="50" charset="-127"/>
              <a:cs typeface="+mn-cs"/>
              <a:sym typeface="Arial"/>
            </a:endParaRPr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71673CB2-D4E1-4A4E-8AD8-70C38FAD333B}"/>
              </a:ext>
            </a:extLst>
          </p:cNvPr>
          <p:cNvSpPr/>
          <p:nvPr/>
        </p:nvSpPr>
        <p:spPr>
          <a:xfrm>
            <a:off x="3285709" y="2112331"/>
            <a:ext cx="746309" cy="267834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맑은 고딕" panose="020B0503020000020004" pitchFamily="50" charset="-127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80842746"/>
      </p:ext>
    </p:extLst>
  </p:cSld>
  <p:clrMapOvr>
    <a:masterClrMapping/>
  </p:clrMapOvr>
  <p:transition spd="slow"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/>
          <p:nvPr/>
        </p:nvSpPr>
        <p:spPr>
          <a:xfrm>
            <a:off x="536325" y="313376"/>
            <a:ext cx="1032900" cy="6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r>
              <a:rPr kumimoji="0" lang="en-US" altLang="ko-KR" sz="2400" b="0" i="0" u="none" strike="noStrike" kern="0" cap="none" spc="0" normalizeH="0" baseline="0" noProof="0" dirty="0">
                <a:ln>
                  <a:noFill/>
                </a:ln>
                <a:solidFill>
                  <a:srgbClr val="9B86BE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03</a:t>
            </a:r>
            <a:endParaRPr kumimoji="0" sz="2400" b="0" i="0" u="none" strike="noStrike" kern="0" cap="none" spc="0" normalizeH="0" baseline="0" noProof="0" dirty="0">
              <a:ln>
                <a:noFill/>
              </a:ln>
              <a:solidFill>
                <a:srgbClr val="9B86BE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Shape 152"/>
          <p:cNvSpPr txBox="1"/>
          <p:nvPr/>
        </p:nvSpPr>
        <p:spPr>
          <a:xfrm>
            <a:off x="969646" y="1034969"/>
            <a:ext cx="10418789" cy="50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단계에 맞는 아이템을 먹었을 경우</a:t>
            </a:r>
            <a:r>
              <a:rPr kumimoji="0" lang="en-US" altLang="ko-KR" sz="1800" b="1" i="0" u="none" strike="noStrike" kern="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, </a:t>
            </a:r>
            <a:r>
              <a:rPr kumimoji="0" lang="ko-KR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햄버거의 형상이 나타난다</a:t>
            </a:r>
            <a:r>
              <a:rPr kumimoji="0" lang="en-US" altLang="ko-KR" sz="1800" b="1" i="0" u="none" strike="noStrike" kern="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.</a:t>
            </a:r>
            <a:endParaRPr kumimoji="0" sz="1800" b="1" i="0" u="none" strike="noStrike" kern="0" cap="none" spc="0" normalizeH="0" baseline="0" noProof="0" dirty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" name="Shape 152">
            <a:extLst>
              <a:ext uri="{FF2B5EF4-FFF2-40B4-BE49-F238E27FC236}">
                <a16:creationId xmlns:a16="http://schemas.microsoft.com/office/drawing/2014/main" id="{761ABF75-0795-4862-82A7-D4DA27226881}"/>
              </a:ext>
            </a:extLst>
          </p:cNvPr>
          <p:cNvSpPr txBox="1"/>
          <p:nvPr/>
        </p:nvSpPr>
        <p:spPr>
          <a:xfrm>
            <a:off x="972200" y="1700808"/>
            <a:ext cx="11219800" cy="40273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66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bulgogi_count.js                                  </a:t>
            </a:r>
            <a:r>
              <a:rPr kumimoji="0" lang="en-US" sz="1600" b="1" i="0" u="none" strike="noStrike" kern="0" cap="none" spc="0" normalizeH="0" baseline="0" noProof="0" dirty="0" err="1">
                <a:ln>
                  <a:noFill/>
                </a:ln>
                <a:solidFill>
                  <a:srgbClr val="0066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bulgogi_character</a:t>
            </a:r>
            <a:r>
              <a: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66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라는 </a:t>
            </a:r>
            <a:r>
              <a:rPr kumimoji="0" lang="en-US" altLang="ko-KR" sz="1600" b="1" i="0" u="none" strike="noStrike" kern="0" cap="none" spc="0" normalizeH="0" baseline="0" noProof="0" dirty="0" err="1">
                <a:ln>
                  <a:noFill/>
                </a:ln>
                <a:solidFill>
                  <a:srgbClr val="0066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GameObject</a:t>
            </a:r>
            <a:r>
              <a: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66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에 적용 </a:t>
            </a:r>
            <a:endParaRPr kumimoji="0" lang="en-US" altLang="ko-KR" sz="1600" b="1" i="0" u="none" strike="noStrike" kern="0" cap="none" spc="0" normalizeH="0" baseline="0" noProof="0" dirty="0">
              <a:ln>
                <a:noFill/>
              </a:ln>
              <a:solidFill>
                <a:srgbClr val="0066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r>
              <a:rPr kumimoji="0" lang="en-US" altLang="ko-KR" sz="1600" b="1" i="0" u="none" strike="noStrike" kern="0" cap="none" spc="0" normalizeH="0" baseline="0" noProof="0" dirty="0">
                <a:ln>
                  <a:noFill/>
                </a:ln>
                <a:solidFill>
                  <a:srgbClr val="0066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bulgogi_need.js                               </a:t>
            </a:r>
            <a:r>
              <a: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66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단계에 맞는 아이템에 각각 적용</a:t>
            </a:r>
            <a:endParaRPr kumimoji="0" lang="en-US" altLang="ko-KR" sz="1600" b="1" i="0" u="none" strike="noStrike" kern="0" cap="none" spc="0" normalizeH="0" baseline="0" noProof="0" dirty="0">
              <a:ln>
                <a:noFill/>
              </a:ln>
              <a:solidFill>
                <a:srgbClr val="0066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r>
              <a:rPr kumimoji="0" lang="en-US" altLang="ko-KR" sz="1600" b="1" i="0" u="none" strike="noStrike" kern="0" cap="none" spc="0" normalizeH="0" baseline="0" noProof="0" dirty="0">
                <a:ln>
                  <a:noFill/>
                </a:ln>
                <a:solidFill>
                  <a:srgbClr val="0066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1. bulgogi_count.js 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r>
              <a:rPr lang="en-US" altLang="ko-KR" sz="1600" dirty="0">
                <a:solidFill>
                  <a:schemeClr val="tx1"/>
                </a:solidFill>
              </a:rPr>
              <a:t>bulgogi_count.js</a:t>
            </a:r>
            <a:r>
              <a:rPr lang="ko-KR" altLang="en-US" sz="1600" dirty="0">
                <a:solidFill>
                  <a:schemeClr val="tx1"/>
                </a:solidFill>
              </a:rPr>
              <a:t>의 경우 테마 별로 내용이 달라집니다</a:t>
            </a:r>
            <a:r>
              <a:rPr lang="en-US" altLang="ko-KR" sz="1600" dirty="0">
                <a:solidFill>
                  <a:schemeClr val="tx1"/>
                </a:solidFill>
              </a:rPr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endParaRPr lang="en-US" altLang="ko-KR" sz="1600" dirty="0">
              <a:solidFill>
                <a:schemeClr val="tx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r>
              <a:rPr kumimoji="0" lang="ko-KR" altLang="en-US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테마</a:t>
            </a:r>
            <a:r>
              <a:rPr kumimoji="0" lang="en-US" altLang="ko-KR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2. </a:t>
            </a:r>
            <a:r>
              <a:rPr kumimoji="0" lang="ko-KR" altLang="en-US" b="0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맥스파이시</a:t>
            </a:r>
            <a:r>
              <a:rPr kumimoji="0" lang="ko-KR" altLang="en-US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ko-KR" altLang="en-US" b="0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버거의</a:t>
            </a:r>
            <a:r>
              <a:rPr kumimoji="0" lang="ko-KR" altLang="en-US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경우 </a:t>
            </a:r>
            <a:r>
              <a:rPr lang="en-US" altLang="ko-KR" dirty="0">
                <a:solidFill>
                  <a:schemeClr val="tx1"/>
                </a:solidFill>
              </a:rPr>
              <a:t>“chicken”,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“vegetable”, “tomato”, “white” tag</a:t>
            </a:r>
            <a:r>
              <a:rPr lang="ko-KR" altLang="en-US" dirty="0">
                <a:solidFill>
                  <a:schemeClr val="tx1"/>
                </a:solidFill>
              </a:rPr>
              <a:t>를 가진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GameObject</a:t>
            </a:r>
            <a:r>
              <a:rPr lang="ko-KR" altLang="en-US" dirty="0">
                <a:solidFill>
                  <a:schemeClr val="tx1"/>
                </a:solidFill>
              </a:rPr>
              <a:t>와 부딪혔을 때에 숫자가 올라가고 햄버거의 형상이 나타나게 됩니다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r>
              <a:rPr lang="ko-KR" altLang="en-US" dirty="0">
                <a:solidFill>
                  <a:schemeClr val="tx1"/>
                </a:solidFill>
              </a:rPr>
              <a:t>테마</a:t>
            </a:r>
            <a:r>
              <a:rPr lang="en-US" altLang="ko-KR" dirty="0">
                <a:solidFill>
                  <a:schemeClr val="tx1"/>
                </a:solidFill>
              </a:rPr>
              <a:t>3. </a:t>
            </a:r>
            <a:r>
              <a:rPr lang="ko-KR" altLang="en-US" dirty="0" err="1">
                <a:solidFill>
                  <a:schemeClr val="tx1"/>
                </a:solidFill>
              </a:rPr>
              <a:t>빅맥버거의</a:t>
            </a:r>
            <a:r>
              <a:rPr lang="ko-KR" altLang="en-US" dirty="0">
                <a:solidFill>
                  <a:schemeClr val="tx1"/>
                </a:solidFill>
              </a:rPr>
              <a:t> 경우</a:t>
            </a:r>
            <a:r>
              <a:rPr lang="en-US" altLang="ko-KR" dirty="0">
                <a:solidFill>
                  <a:schemeClr val="tx1"/>
                </a:solidFill>
              </a:rPr>
              <a:t> “meat”, “cheese”, “vegetable”, “cucumber”, “yellow” tag</a:t>
            </a:r>
            <a:r>
              <a:rPr lang="ko-KR" altLang="en-US" dirty="0">
                <a:solidFill>
                  <a:schemeClr val="tx1"/>
                </a:solidFill>
              </a:rPr>
              <a:t>를 가진 </a:t>
            </a:r>
            <a:r>
              <a:rPr lang="en-US" altLang="ko-KR" dirty="0" err="1">
                <a:solidFill>
                  <a:schemeClr val="tx1"/>
                </a:solidFill>
              </a:rPr>
              <a:t>GameObject</a:t>
            </a:r>
            <a:r>
              <a:rPr lang="ko-KR" altLang="en-US" dirty="0">
                <a:solidFill>
                  <a:schemeClr val="tx1"/>
                </a:solidFill>
              </a:rPr>
              <a:t>와 부딪혔을 때에 숫자가 올라가고 햄버거의 형상이 나타나게 됩니다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r>
              <a:rPr kumimoji="0" lang="ko-KR" altLang="en-US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테마</a:t>
            </a:r>
            <a:r>
              <a:rPr kumimoji="0" lang="en-US" altLang="ko-KR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4. 1955 </a:t>
            </a:r>
            <a:r>
              <a:rPr kumimoji="0" lang="ko-KR" altLang="en-US" b="0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버거의</a:t>
            </a:r>
            <a:r>
              <a:rPr kumimoji="0" lang="ko-KR" altLang="en-US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경우 </a:t>
            </a:r>
            <a:r>
              <a:rPr kumimoji="0" lang="en-US" altLang="ko-KR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“red”, “yellow”, “bacon”, “meat”, “tomato”, “vegetable” tag</a:t>
            </a:r>
            <a:r>
              <a:rPr kumimoji="0" lang="ko-KR" altLang="en-US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를 가진 </a:t>
            </a:r>
            <a:r>
              <a:rPr kumimoji="0" lang="en-US" altLang="ko-KR" b="0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GameObject</a:t>
            </a:r>
            <a:r>
              <a:rPr kumimoji="0" lang="ko-KR" altLang="en-US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와 부딪혔을 때에 숫자가 올라가고 햄버거의 형상이 나타나게 됩니다</a:t>
            </a:r>
            <a:r>
              <a:rPr kumimoji="0" lang="en-US" altLang="ko-KR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.</a:t>
            </a:r>
          </a:p>
        </p:txBody>
      </p:sp>
      <p:sp>
        <p:nvSpPr>
          <p:cNvPr id="9" name="Shape 149">
            <a:extLst>
              <a:ext uri="{FF2B5EF4-FFF2-40B4-BE49-F238E27FC236}">
                <a16:creationId xmlns:a16="http://schemas.microsoft.com/office/drawing/2014/main" id="{7AF27AD2-1D0C-4098-BB30-C3D70BC65656}"/>
              </a:ext>
            </a:extLst>
          </p:cNvPr>
          <p:cNvSpPr/>
          <p:nvPr/>
        </p:nvSpPr>
        <p:spPr>
          <a:xfrm>
            <a:off x="1313854" y="194303"/>
            <a:ext cx="4219843" cy="6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50000"/>
              </a:lnSpc>
              <a:buSzPts val="2800"/>
            </a:pPr>
            <a:r>
              <a:rPr lang="ko-KR" altLang="en-US" sz="2800" dirty="0">
                <a:solidFill>
                  <a:srgbClr val="3F3F3F"/>
                </a:solidFill>
              </a:rPr>
              <a:t>직접 제작</a:t>
            </a:r>
            <a:r>
              <a:rPr lang="en-US" altLang="ko-KR" sz="2800" dirty="0">
                <a:solidFill>
                  <a:srgbClr val="3F3F3F"/>
                </a:solidFill>
              </a:rPr>
              <a:t>/</a:t>
            </a:r>
            <a:r>
              <a:rPr lang="ko-KR" altLang="en-US" sz="2800" dirty="0">
                <a:solidFill>
                  <a:srgbClr val="3F3F3F"/>
                </a:solidFill>
              </a:rPr>
              <a:t>해결한 사항들</a:t>
            </a:r>
          </a:p>
        </p:txBody>
      </p:sp>
      <p:pic>
        <p:nvPicPr>
          <p:cNvPr id="10" name="Shape 151">
            <a:extLst>
              <a:ext uri="{FF2B5EF4-FFF2-40B4-BE49-F238E27FC236}">
                <a16:creationId xmlns:a16="http://schemas.microsoft.com/office/drawing/2014/main" id="{1CB18E17-D48C-4C44-AAA9-0A6015C66D9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24881" y="296750"/>
            <a:ext cx="684900" cy="6849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42B6AD14-FBE0-4822-8C35-2BF33B1A03A8}"/>
              </a:ext>
            </a:extLst>
          </p:cNvPr>
          <p:cNvSpPr/>
          <p:nvPr/>
        </p:nvSpPr>
        <p:spPr>
          <a:xfrm>
            <a:off x="3293808" y="1756729"/>
            <a:ext cx="746309" cy="267834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맑은 고딕" panose="020B0503020000020004" pitchFamily="50" charset="-127"/>
              <a:cs typeface="+mn-cs"/>
              <a:sym typeface="Arial"/>
            </a:endParaRPr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F370348F-3918-4B3D-8C9B-37C4A47AD278}"/>
              </a:ext>
            </a:extLst>
          </p:cNvPr>
          <p:cNvSpPr/>
          <p:nvPr/>
        </p:nvSpPr>
        <p:spPr>
          <a:xfrm>
            <a:off x="3285709" y="2112331"/>
            <a:ext cx="746309" cy="267834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맑은 고딕" panose="020B0503020000020004" pitchFamily="50" charset="-127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42341221"/>
      </p:ext>
    </p:extLst>
  </p:cSld>
  <p:clrMapOvr>
    <a:masterClrMapping/>
  </p:clrMapOvr>
  <p:transition spd="slow"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/>
          <p:nvPr/>
        </p:nvSpPr>
        <p:spPr>
          <a:xfrm>
            <a:off x="536325" y="313376"/>
            <a:ext cx="1032900" cy="6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r>
              <a:rPr kumimoji="0" lang="en-US" altLang="ko-KR" sz="2400" b="0" i="0" u="none" strike="noStrike" kern="0" cap="none" spc="0" normalizeH="0" baseline="0" noProof="0" dirty="0">
                <a:ln>
                  <a:noFill/>
                </a:ln>
                <a:solidFill>
                  <a:srgbClr val="9B86BE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03</a:t>
            </a:r>
            <a:endParaRPr kumimoji="0" sz="2400" b="0" i="0" u="none" strike="noStrike" kern="0" cap="none" spc="0" normalizeH="0" baseline="0" noProof="0" dirty="0">
              <a:ln>
                <a:noFill/>
              </a:ln>
              <a:solidFill>
                <a:srgbClr val="9B86BE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Shape 152">
            <a:extLst>
              <a:ext uri="{FF2B5EF4-FFF2-40B4-BE49-F238E27FC236}">
                <a16:creationId xmlns:a16="http://schemas.microsoft.com/office/drawing/2014/main" id="{761ABF75-0795-4862-82A7-D4DA27226881}"/>
              </a:ext>
            </a:extLst>
          </p:cNvPr>
          <p:cNvSpPr txBox="1"/>
          <p:nvPr/>
        </p:nvSpPr>
        <p:spPr>
          <a:xfrm>
            <a:off x="972200" y="1628237"/>
            <a:ext cx="11219800" cy="5035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66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bulgogi_count.js                                  </a:t>
            </a:r>
            <a:r>
              <a:rPr kumimoji="0" lang="en-US" sz="1600" b="1" i="0" u="none" strike="noStrike" kern="0" cap="none" spc="0" normalizeH="0" baseline="0" noProof="0" dirty="0" err="1">
                <a:ln>
                  <a:noFill/>
                </a:ln>
                <a:solidFill>
                  <a:srgbClr val="0066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bulgogi_character</a:t>
            </a:r>
            <a:r>
              <a: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66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라는 </a:t>
            </a:r>
            <a:r>
              <a:rPr kumimoji="0" lang="en-US" altLang="ko-KR" sz="1600" b="1" i="0" u="none" strike="noStrike" kern="0" cap="none" spc="0" normalizeH="0" baseline="0" noProof="0" dirty="0" err="1">
                <a:ln>
                  <a:noFill/>
                </a:ln>
                <a:solidFill>
                  <a:srgbClr val="0066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GameObject</a:t>
            </a:r>
            <a:r>
              <a: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66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에 적용 </a:t>
            </a:r>
            <a:endParaRPr kumimoji="0" lang="en-US" altLang="ko-KR" sz="1600" b="1" i="0" u="none" strike="noStrike" kern="0" cap="none" spc="0" normalizeH="0" baseline="0" noProof="0" dirty="0">
              <a:ln>
                <a:noFill/>
              </a:ln>
              <a:solidFill>
                <a:srgbClr val="0066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r>
              <a:rPr kumimoji="0" lang="en-US" altLang="ko-KR" sz="1600" b="1" i="0" u="none" strike="noStrike" kern="0" cap="none" spc="0" normalizeH="0" baseline="0" noProof="0" dirty="0">
                <a:ln>
                  <a:noFill/>
                </a:ln>
                <a:solidFill>
                  <a:srgbClr val="0066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bulgogi_need.js                               </a:t>
            </a:r>
            <a:r>
              <a: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66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단계에 맞는 아이템에 각각 적용</a:t>
            </a:r>
            <a:endParaRPr kumimoji="0" lang="en-US" altLang="ko-KR" sz="1600" b="1" i="0" u="none" strike="noStrike" kern="0" cap="none" spc="0" normalizeH="0" baseline="0" noProof="0" dirty="0">
              <a:ln>
                <a:noFill/>
              </a:ln>
              <a:solidFill>
                <a:srgbClr val="0066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r>
              <a:rPr kumimoji="0" lang="en-US" altLang="ko-KR" sz="1600" b="1" i="0" u="none" strike="noStrike" kern="0" cap="none" spc="0" normalizeH="0" baseline="0" noProof="0" dirty="0">
                <a:ln>
                  <a:noFill/>
                </a:ln>
                <a:solidFill>
                  <a:srgbClr val="0066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2. bulgogi_</a:t>
            </a:r>
            <a:r>
              <a:rPr lang="en-US" altLang="ko-KR" sz="1600" b="1" dirty="0">
                <a:solidFill>
                  <a:srgbClr val="0066FF"/>
                </a:solidFill>
              </a:rPr>
              <a:t>need</a:t>
            </a:r>
            <a:r>
              <a:rPr kumimoji="0" lang="en-US" altLang="ko-KR" sz="1600" b="1" i="0" u="none" strike="noStrike" kern="0" cap="none" spc="0" normalizeH="0" baseline="0" noProof="0" dirty="0">
                <a:ln>
                  <a:noFill/>
                </a:ln>
                <a:solidFill>
                  <a:srgbClr val="0066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.</a:t>
            </a:r>
            <a:r>
              <a:rPr kumimoji="0" lang="en-US" altLang="ko-KR" sz="1600" b="1" i="0" u="none" strike="noStrike" kern="0" cap="none" spc="0" normalizeH="0" baseline="0" noProof="0" dirty="0" err="1">
                <a:ln>
                  <a:noFill/>
                </a:ln>
                <a:solidFill>
                  <a:srgbClr val="0066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js</a:t>
            </a:r>
            <a:endParaRPr kumimoji="0" lang="en-US" altLang="ko-KR" sz="1600" b="1" i="0" u="none" strike="noStrike" kern="0" cap="none" spc="0" normalizeH="0" baseline="0" noProof="0" dirty="0">
              <a:ln>
                <a:noFill/>
              </a:ln>
              <a:solidFill>
                <a:srgbClr val="0066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endParaRPr kumimoji="0" lang="en-US" altLang="ko-KR" sz="1800" b="0" i="0" u="none" strike="noStrike" kern="0" cap="none" spc="0" normalizeH="0" baseline="0" noProof="0" dirty="0">
              <a:ln>
                <a:noFill/>
              </a:ln>
              <a:solidFill>
                <a:srgbClr val="0066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lvl="0">
              <a:lnSpc>
                <a:spcPct val="150000"/>
              </a:lnSpc>
              <a:buSzPts val="1800"/>
            </a:pPr>
            <a:r>
              <a:rPr lang="en-US" altLang="ko-KR" dirty="0">
                <a:solidFill>
                  <a:schemeClr val="tx1"/>
                </a:solidFill>
              </a:rPr>
              <a:t>function </a:t>
            </a:r>
            <a:r>
              <a:rPr lang="en-US" altLang="ko-KR" dirty="0" err="1">
                <a:solidFill>
                  <a:schemeClr val="tx1"/>
                </a:solidFill>
              </a:rPr>
              <a:t>OnTriggerEnter</a:t>
            </a:r>
            <a:r>
              <a:rPr lang="en-US" altLang="ko-KR" dirty="0">
                <a:solidFill>
                  <a:schemeClr val="tx1"/>
                </a:solidFill>
              </a:rPr>
              <a:t>(other : Collider)</a:t>
            </a:r>
          </a:p>
          <a:p>
            <a:pPr>
              <a:lnSpc>
                <a:spcPct val="150000"/>
              </a:lnSpc>
              <a:buSzPts val="1800"/>
            </a:pPr>
            <a:r>
              <a:rPr lang="en-US" altLang="ko-KR" dirty="0">
                <a:solidFill>
                  <a:schemeClr val="tx1"/>
                </a:solidFill>
              </a:rPr>
              <a:t>{	if(</a:t>
            </a:r>
            <a:r>
              <a:rPr lang="en-US" altLang="ko-KR" dirty="0" err="1">
                <a:solidFill>
                  <a:schemeClr val="tx1"/>
                </a:solidFill>
              </a:rPr>
              <a:t>other.tag</a:t>
            </a:r>
            <a:r>
              <a:rPr lang="en-US" altLang="ko-KR" dirty="0">
                <a:solidFill>
                  <a:schemeClr val="tx1"/>
                </a:solidFill>
              </a:rPr>
              <a:t>=="Player"){                 </a:t>
            </a:r>
            <a:r>
              <a:rPr lang="en-US" altLang="ko-KR" dirty="0">
                <a:solidFill>
                  <a:srgbClr val="0066FF"/>
                </a:solidFill>
              </a:rPr>
              <a:t>//Collider</a:t>
            </a:r>
            <a:r>
              <a:rPr lang="ko-KR" altLang="en-US" dirty="0">
                <a:solidFill>
                  <a:srgbClr val="0066FF"/>
                </a:solidFill>
              </a:rPr>
              <a:t>의 </a:t>
            </a:r>
            <a:r>
              <a:rPr lang="en-US" altLang="ko-KR" dirty="0">
                <a:solidFill>
                  <a:srgbClr val="0066FF"/>
                </a:solidFill>
              </a:rPr>
              <a:t>tag</a:t>
            </a:r>
            <a:r>
              <a:rPr lang="ko-KR" altLang="en-US" dirty="0">
                <a:solidFill>
                  <a:srgbClr val="0066FF"/>
                </a:solidFill>
              </a:rPr>
              <a:t>가 </a:t>
            </a:r>
            <a:r>
              <a:rPr lang="en-US" altLang="ko-KR" dirty="0">
                <a:solidFill>
                  <a:srgbClr val="0066FF"/>
                </a:solidFill>
              </a:rPr>
              <a:t>“Player“</a:t>
            </a:r>
            <a:r>
              <a:rPr lang="ko-KR" altLang="en-US" dirty="0">
                <a:solidFill>
                  <a:srgbClr val="0066FF"/>
                </a:solidFill>
              </a:rPr>
              <a:t>라면 그 </a:t>
            </a:r>
            <a:r>
              <a:rPr lang="en-US" altLang="ko-KR" dirty="0" err="1">
                <a:solidFill>
                  <a:srgbClr val="0066FF"/>
                </a:solidFill>
              </a:rPr>
              <a:t>gameObject</a:t>
            </a:r>
            <a:r>
              <a:rPr lang="ko-KR" altLang="en-US" dirty="0">
                <a:solidFill>
                  <a:srgbClr val="0066FF"/>
                </a:solidFill>
              </a:rPr>
              <a:t>에게 </a:t>
            </a:r>
            <a:r>
              <a:rPr lang="en-US" altLang="ko-KR" dirty="0">
                <a:solidFill>
                  <a:srgbClr val="0066FF"/>
                </a:solidFill>
              </a:rPr>
              <a:t>“</a:t>
            </a:r>
            <a:r>
              <a:rPr lang="en-US" altLang="ko-KR" dirty="0" err="1">
                <a:solidFill>
                  <a:srgbClr val="0066FF"/>
                </a:solidFill>
              </a:rPr>
              <a:t>no_need</a:t>
            </a:r>
            <a:r>
              <a:rPr lang="en-US" altLang="ko-KR" dirty="0">
                <a:solidFill>
                  <a:srgbClr val="0066FF"/>
                </a:solidFill>
              </a:rPr>
              <a:t>”</a:t>
            </a:r>
          </a:p>
          <a:p>
            <a:pPr lvl="0">
              <a:lnSpc>
                <a:spcPct val="150000"/>
              </a:lnSpc>
              <a:buSzPts val="1800"/>
            </a:pPr>
            <a:r>
              <a:rPr lang="en-US" altLang="ko-KR" dirty="0">
                <a:solidFill>
                  <a:schemeClr val="tx1"/>
                </a:solidFill>
              </a:rPr>
              <a:t>                                                                     </a:t>
            </a:r>
            <a:r>
              <a:rPr lang="ko-KR" altLang="en-US" dirty="0">
                <a:solidFill>
                  <a:srgbClr val="0066FF"/>
                </a:solidFill>
              </a:rPr>
              <a:t>라는</a:t>
            </a:r>
            <a:r>
              <a:rPr lang="en-US" altLang="ko-KR" dirty="0">
                <a:solidFill>
                  <a:srgbClr val="0066FF"/>
                </a:solidFill>
              </a:rPr>
              <a:t>message</a:t>
            </a:r>
            <a:r>
              <a:rPr lang="ko-KR" altLang="en-US" dirty="0">
                <a:solidFill>
                  <a:srgbClr val="0066FF"/>
                </a:solidFill>
              </a:rPr>
              <a:t>전달</a:t>
            </a:r>
            <a:endParaRPr lang="en-US" altLang="ko-KR" dirty="0">
              <a:solidFill>
                <a:schemeClr val="tx1"/>
              </a:solidFill>
            </a:endParaRPr>
          </a:p>
          <a:p>
            <a:pPr lvl="0">
              <a:lnSpc>
                <a:spcPct val="150000"/>
              </a:lnSpc>
              <a:buSzPts val="1800"/>
            </a:pPr>
            <a:r>
              <a:rPr lang="en-US" altLang="ko-KR" dirty="0">
                <a:solidFill>
                  <a:schemeClr val="tx1"/>
                </a:solidFill>
              </a:rPr>
              <a:t>	</a:t>
            </a:r>
            <a:r>
              <a:rPr lang="en-US" altLang="ko-KR" dirty="0" err="1">
                <a:solidFill>
                  <a:schemeClr val="tx1"/>
                </a:solidFill>
              </a:rPr>
              <a:t>other.gameObject.SendMessage</a:t>
            </a:r>
            <a:r>
              <a:rPr lang="en-US" altLang="ko-KR" dirty="0">
                <a:solidFill>
                  <a:schemeClr val="tx1"/>
                </a:solidFill>
              </a:rPr>
              <a:t>("need", 10, </a:t>
            </a:r>
            <a:r>
              <a:rPr lang="en-US" altLang="ko-KR" dirty="0" err="1">
                <a:solidFill>
                  <a:schemeClr val="tx1"/>
                </a:solidFill>
              </a:rPr>
              <a:t>SendMessageOptions.DontRequireReceiver</a:t>
            </a:r>
            <a:r>
              <a:rPr lang="en-US" altLang="ko-KR" dirty="0">
                <a:solidFill>
                  <a:schemeClr val="tx1"/>
                </a:solidFill>
              </a:rPr>
              <a:t>);</a:t>
            </a:r>
          </a:p>
          <a:p>
            <a:pPr lvl="0">
              <a:lnSpc>
                <a:spcPct val="150000"/>
              </a:lnSpc>
              <a:buSzPts val="1800"/>
            </a:pPr>
            <a:r>
              <a:rPr lang="en-US" altLang="ko-KR" dirty="0">
                <a:solidFill>
                  <a:schemeClr val="tx1"/>
                </a:solidFill>
              </a:rPr>
              <a:t>	Destroy(</a:t>
            </a:r>
            <a:r>
              <a:rPr lang="en-US" altLang="ko-KR" dirty="0" err="1">
                <a:solidFill>
                  <a:schemeClr val="tx1"/>
                </a:solidFill>
              </a:rPr>
              <a:t>gameObject</a:t>
            </a:r>
            <a:r>
              <a:rPr lang="en-US" altLang="ko-KR" dirty="0">
                <a:solidFill>
                  <a:schemeClr val="tx1"/>
                </a:solidFill>
              </a:rPr>
              <a:t>);                   </a:t>
            </a:r>
            <a:r>
              <a:rPr lang="en-US" altLang="ko-KR" dirty="0">
                <a:solidFill>
                  <a:srgbClr val="0066FF"/>
                </a:solidFill>
              </a:rPr>
              <a:t>//</a:t>
            </a:r>
            <a:r>
              <a:rPr lang="ko-KR" altLang="en-US" dirty="0">
                <a:solidFill>
                  <a:srgbClr val="0066FF"/>
                </a:solidFill>
              </a:rPr>
              <a:t>그리고 나서 </a:t>
            </a:r>
            <a:r>
              <a:rPr lang="en-US" altLang="ko-KR" dirty="0" err="1">
                <a:solidFill>
                  <a:srgbClr val="0066FF"/>
                </a:solidFill>
              </a:rPr>
              <a:t>gameObject</a:t>
            </a:r>
            <a:r>
              <a:rPr lang="en-US" altLang="ko-KR" dirty="0">
                <a:solidFill>
                  <a:srgbClr val="0066FF"/>
                </a:solidFill>
              </a:rPr>
              <a:t>(</a:t>
            </a:r>
            <a:r>
              <a:rPr lang="ko-KR" altLang="en-US" dirty="0">
                <a:solidFill>
                  <a:srgbClr val="0066FF"/>
                </a:solidFill>
              </a:rPr>
              <a:t>자기 자신</a:t>
            </a:r>
            <a:r>
              <a:rPr lang="en-US" altLang="ko-KR" dirty="0">
                <a:solidFill>
                  <a:srgbClr val="0066FF"/>
                </a:solidFill>
              </a:rPr>
              <a:t>)</a:t>
            </a:r>
            <a:r>
              <a:rPr lang="ko-KR" altLang="en-US" dirty="0">
                <a:solidFill>
                  <a:srgbClr val="0066FF"/>
                </a:solidFill>
              </a:rPr>
              <a:t>을 </a:t>
            </a:r>
            <a:r>
              <a:rPr lang="en-US" altLang="ko-KR" dirty="0">
                <a:solidFill>
                  <a:srgbClr val="0066FF"/>
                </a:solidFill>
              </a:rPr>
              <a:t>destroy</a:t>
            </a:r>
          </a:p>
          <a:p>
            <a:pPr lvl="0">
              <a:lnSpc>
                <a:spcPct val="150000"/>
              </a:lnSpc>
              <a:buSzPts val="1800"/>
            </a:pPr>
            <a:r>
              <a:rPr lang="en-US" altLang="ko-KR" dirty="0">
                <a:solidFill>
                  <a:schemeClr val="tx1"/>
                </a:solidFill>
              </a:rPr>
              <a:t>	}</a:t>
            </a:r>
          </a:p>
          <a:p>
            <a:pPr lvl="0">
              <a:lnSpc>
                <a:spcPct val="150000"/>
              </a:lnSpc>
              <a:buSzPts val="1800"/>
            </a:pPr>
            <a:r>
              <a:rPr lang="en-US" altLang="ko-KR" dirty="0">
                <a:solidFill>
                  <a:schemeClr val="tx1"/>
                </a:solidFill>
              </a:rPr>
              <a:t>}</a:t>
            </a:r>
            <a:endParaRPr kumimoji="0" lang="en-US" altLang="ko-KR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sym typeface="Arial"/>
            </a:endParaRPr>
          </a:p>
        </p:txBody>
      </p:sp>
      <p:sp>
        <p:nvSpPr>
          <p:cNvPr id="9" name="Shape 149">
            <a:extLst>
              <a:ext uri="{FF2B5EF4-FFF2-40B4-BE49-F238E27FC236}">
                <a16:creationId xmlns:a16="http://schemas.microsoft.com/office/drawing/2014/main" id="{1AA46A47-D95E-44CD-964B-5A091C7EE508}"/>
              </a:ext>
            </a:extLst>
          </p:cNvPr>
          <p:cNvSpPr/>
          <p:nvPr/>
        </p:nvSpPr>
        <p:spPr>
          <a:xfrm>
            <a:off x="1313854" y="194303"/>
            <a:ext cx="4219843" cy="6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50000"/>
              </a:lnSpc>
              <a:buSzPts val="2800"/>
            </a:pPr>
            <a:r>
              <a:rPr lang="ko-KR" altLang="en-US" sz="2800" dirty="0">
                <a:solidFill>
                  <a:srgbClr val="3F3F3F"/>
                </a:solidFill>
              </a:rPr>
              <a:t>직접 제작</a:t>
            </a:r>
            <a:r>
              <a:rPr lang="en-US" altLang="ko-KR" sz="2800" dirty="0">
                <a:solidFill>
                  <a:srgbClr val="3F3F3F"/>
                </a:solidFill>
              </a:rPr>
              <a:t>/</a:t>
            </a:r>
            <a:r>
              <a:rPr lang="ko-KR" altLang="en-US" sz="2800" dirty="0">
                <a:solidFill>
                  <a:srgbClr val="3F3F3F"/>
                </a:solidFill>
              </a:rPr>
              <a:t>해결한 사항들</a:t>
            </a:r>
          </a:p>
        </p:txBody>
      </p:sp>
      <p:pic>
        <p:nvPicPr>
          <p:cNvPr id="10" name="Shape 151">
            <a:extLst>
              <a:ext uri="{FF2B5EF4-FFF2-40B4-BE49-F238E27FC236}">
                <a16:creationId xmlns:a16="http://schemas.microsoft.com/office/drawing/2014/main" id="{A5FD6631-6B81-4B71-973E-9BEAC775CEA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24881" y="296750"/>
            <a:ext cx="684900" cy="6849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Shape 152">
            <a:extLst>
              <a:ext uri="{FF2B5EF4-FFF2-40B4-BE49-F238E27FC236}">
                <a16:creationId xmlns:a16="http://schemas.microsoft.com/office/drawing/2014/main" id="{5706C4FD-B041-4C51-83CC-270AB396E95C}"/>
              </a:ext>
            </a:extLst>
          </p:cNvPr>
          <p:cNvSpPr txBox="1"/>
          <p:nvPr/>
        </p:nvSpPr>
        <p:spPr>
          <a:xfrm>
            <a:off x="969646" y="1034969"/>
            <a:ext cx="10418789" cy="50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단계에 맞는 아이템을 먹었을 경우</a:t>
            </a:r>
            <a:r>
              <a:rPr kumimoji="0" lang="en-US" altLang="ko-KR" sz="1800" b="1" i="0" u="none" strike="noStrike" kern="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, </a:t>
            </a:r>
            <a:r>
              <a:rPr kumimoji="0" lang="ko-KR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햄버거의 형상이 나타난다</a:t>
            </a:r>
            <a:r>
              <a:rPr kumimoji="0" lang="en-US" altLang="ko-KR" sz="1800" b="1" i="0" u="none" strike="noStrike" kern="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.</a:t>
            </a:r>
            <a:endParaRPr kumimoji="0" sz="1800" b="1" i="0" u="none" strike="noStrike" kern="0" cap="none" spc="0" normalizeH="0" baseline="0" noProof="0" dirty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A9A8BB6B-528B-4970-A63D-BFE781521105}"/>
              </a:ext>
            </a:extLst>
          </p:cNvPr>
          <p:cNvSpPr/>
          <p:nvPr/>
        </p:nvSpPr>
        <p:spPr>
          <a:xfrm>
            <a:off x="3293808" y="1756729"/>
            <a:ext cx="746309" cy="267834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맑은 고딕" panose="020B0503020000020004" pitchFamily="50" charset="-127"/>
              <a:cs typeface="+mn-cs"/>
              <a:sym typeface="Arial"/>
            </a:endParaRPr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2F5B941B-02FE-41CA-BE10-9F5484570BAB}"/>
              </a:ext>
            </a:extLst>
          </p:cNvPr>
          <p:cNvSpPr/>
          <p:nvPr/>
        </p:nvSpPr>
        <p:spPr>
          <a:xfrm>
            <a:off x="3285709" y="2112331"/>
            <a:ext cx="746309" cy="267834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맑은 고딕" panose="020B0503020000020004" pitchFamily="50" charset="-127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57452873"/>
      </p:ext>
    </p:extLst>
  </p:cSld>
  <p:clrMapOvr>
    <a:masterClrMapping/>
  </p:clrMapOvr>
  <p:transition spd="slow"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/>
          <p:nvPr/>
        </p:nvSpPr>
        <p:spPr>
          <a:xfrm>
            <a:off x="536325" y="296751"/>
            <a:ext cx="1032900" cy="6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0" i="0" u="none" strike="noStrike" cap="none">
                <a:solidFill>
                  <a:srgbClr val="9B86BE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sz="2400" b="0" i="0" u="none" strike="noStrike" cap="none">
              <a:solidFill>
                <a:srgbClr val="9B86B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0" name="Shape 150" descr="개체이(가) 표시된 사진&#10;&#10;매우 높은 신뢰도로 생성된 설명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16442" y="6467912"/>
            <a:ext cx="4675558" cy="390088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Shape 152"/>
          <p:cNvSpPr txBox="1"/>
          <p:nvPr/>
        </p:nvSpPr>
        <p:spPr>
          <a:xfrm>
            <a:off x="1005450" y="1196752"/>
            <a:ext cx="7442700" cy="50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r>
              <a:rPr lang="ko-KR" sz="1800" b="1" i="0" u="none" strike="noStrike" cap="none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아이템 먹고 </a:t>
            </a:r>
            <a:r>
              <a:rPr lang="ko-KR" altLang="en-US" sz="1800" b="1" i="0" u="none" strike="noStrike" cap="none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게이지 </a:t>
            </a:r>
            <a:r>
              <a:rPr lang="ko-KR" sz="1800" b="1" i="0" u="none" strike="noStrike" cap="none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햄버거 </a:t>
            </a:r>
            <a:r>
              <a:rPr lang="en-US" altLang="ko-KR" sz="1800" b="1" i="0" u="none" strike="noStrike" cap="none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opacity </a:t>
            </a:r>
            <a:r>
              <a:rPr lang="ko-KR" altLang="en-US" sz="1800" b="1" i="0" u="none" strike="noStrike" cap="none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조절</a:t>
            </a:r>
            <a:endParaRPr sz="1800" b="1" i="0" u="none" strike="noStrike" cap="none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6A61FCC-EDD0-45DA-B4EF-E7EF9D7935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2775" y="2139702"/>
            <a:ext cx="3615143" cy="231688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2E026E5-D93A-4AC9-9FB2-C0CB03DD6A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4477" y="2618913"/>
            <a:ext cx="6719678" cy="117453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7DAAB99-A8F1-411C-A6C5-6FDB93D48ABF}"/>
              </a:ext>
            </a:extLst>
          </p:cNvPr>
          <p:cNvSpPr txBox="1"/>
          <p:nvPr/>
        </p:nvSpPr>
        <p:spPr>
          <a:xfrm>
            <a:off x="1052775" y="5086905"/>
            <a:ext cx="1051583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햄버거</a:t>
            </a:r>
            <a:r>
              <a:rPr lang="en-US" altLang="ko-KR" dirty="0"/>
              <a:t> </a:t>
            </a:r>
            <a:r>
              <a:rPr lang="ko-KR" altLang="en-US" dirty="0"/>
              <a:t>게이지는 각 재료를 </a:t>
            </a:r>
            <a:r>
              <a:rPr lang="en-US" altLang="ko-KR" dirty="0"/>
              <a:t>5</a:t>
            </a:r>
            <a:r>
              <a:rPr lang="ko-KR" altLang="en-US" dirty="0"/>
              <a:t>개 이상 먹었을 때 반투명 상태에서 불투명 상태로 바뀝니다</a:t>
            </a:r>
            <a:r>
              <a:rPr lang="en-US" altLang="ko-KR" dirty="0"/>
              <a:t>. </a:t>
            </a:r>
            <a:r>
              <a:rPr lang="ko-KR" altLang="en-US" dirty="0"/>
              <a:t>직접 모델링한 햄버거를 캡쳐 하여 포토샵으로 각 재료의 이미지를 캡쳐 하였습니다</a:t>
            </a:r>
            <a:r>
              <a:rPr lang="en-US" altLang="ko-KR" dirty="0"/>
              <a:t>.</a:t>
            </a:r>
            <a:r>
              <a:rPr lang="ko-KR" altLang="en-US" dirty="0"/>
              <a:t> 각 재료를 유니티로 들고 와 </a:t>
            </a:r>
            <a:r>
              <a:rPr lang="en-US" altLang="ko-KR" dirty="0"/>
              <a:t>sprit</a:t>
            </a:r>
            <a:r>
              <a:rPr lang="ko-KR" altLang="en-US" dirty="0"/>
              <a:t>로 만들어 </a:t>
            </a:r>
            <a:r>
              <a:rPr lang="en-US" altLang="ko-KR" dirty="0"/>
              <a:t>Hierarchy View</a:t>
            </a:r>
            <a:r>
              <a:rPr lang="ko-KR" altLang="en-US" dirty="0"/>
              <a:t>에 넣어준다</a:t>
            </a:r>
            <a:r>
              <a:rPr lang="en-US" altLang="ko-KR" dirty="0"/>
              <a:t>. </a:t>
            </a:r>
            <a:r>
              <a:rPr lang="ko-KR" altLang="en-US" dirty="0"/>
              <a:t>적당한 위치에 고정 시켜 둡니다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햄버거 게이지는 화면 상에 계속 고정되어 있어야 되므로 </a:t>
            </a:r>
            <a:r>
              <a:rPr lang="en-US" altLang="ko-KR" dirty="0"/>
              <a:t>scene</a:t>
            </a:r>
            <a:r>
              <a:rPr lang="ko-KR" altLang="en-US" dirty="0"/>
              <a:t>밑에 자식으로 넣어줍니다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0" name="Shape 149">
            <a:extLst>
              <a:ext uri="{FF2B5EF4-FFF2-40B4-BE49-F238E27FC236}">
                <a16:creationId xmlns:a16="http://schemas.microsoft.com/office/drawing/2014/main" id="{94AF7D42-E423-49FE-B4B0-B5E3F9AB7C7B}"/>
              </a:ext>
            </a:extLst>
          </p:cNvPr>
          <p:cNvSpPr/>
          <p:nvPr/>
        </p:nvSpPr>
        <p:spPr>
          <a:xfrm>
            <a:off x="1313854" y="194303"/>
            <a:ext cx="4219843" cy="6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50000"/>
              </a:lnSpc>
              <a:buSzPts val="2800"/>
            </a:pPr>
            <a:r>
              <a:rPr lang="ko-KR" altLang="en-US" sz="2800" dirty="0">
                <a:solidFill>
                  <a:srgbClr val="3F3F3F"/>
                </a:solidFill>
              </a:rPr>
              <a:t>직접 제작</a:t>
            </a:r>
            <a:r>
              <a:rPr lang="en-US" altLang="ko-KR" sz="2800" dirty="0">
                <a:solidFill>
                  <a:srgbClr val="3F3F3F"/>
                </a:solidFill>
              </a:rPr>
              <a:t>/</a:t>
            </a:r>
            <a:r>
              <a:rPr lang="ko-KR" altLang="en-US" sz="2800" dirty="0">
                <a:solidFill>
                  <a:srgbClr val="3F3F3F"/>
                </a:solidFill>
              </a:rPr>
              <a:t>해결한 사항들</a:t>
            </a:r>
          </a:p>
        </p:txBody>
      </p:sp>
      <p:pic>
        <p:nvPicPr>
          <p:cNvPr id="11" name="Shape 151">
            <a:extLst>
              <a:ext uri="{FF2B5EF4-FFF2-40B4-BE49-F238E27FC236}">
                <a16:creationId xmlns:a16="http://schemas.microsoft.com/office/drawing/2014/main" id="{3DB489C1-A630-49AE-8452-161AA710AC43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424881" y="296750"/>
            <a:ext cx="684900" cy="6849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28043059"/>
      </p:ext>
    </p:extLst>
  </p:cSld>
  <p:clrMapOvr>
    <a:masterClrMapping/>
  </p:clrMapOvr>
  <p:transition spd="slow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 txBox="1"/>
          <p:nvPr/>
        </p:nvSpPr>
        <p:spPr>
          <a:xfrm>
            <a:off x="536325" y="296751"/>
            <a:ext cx="1032900" cy="6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0" i="0" u="none" strike="noStrike" cap="none">
                <a:solidFill>
                  <a:srgbClr val="9B86BE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sz="2400" b="0" i="0" u="none" strike="noStrike" cap="none">
              <a:solidFill>
                <a:srgbClr val="9B86B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Shape 113"/>
          <p:cNvSpPr/>
          <p:nvPr/>
        </p:nvSpPr>
        <p:spPr>
          <a:xfrm>
            <a:off x="1417616" y="180370"/>
            <a:ext cx="1818300" cy="6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ko-KR" altLang="en-US" sz="2800">
                <a:solidFill>
                  <a:srgbClr val="2B243C"/>
                </a:solidFill>
              </a:rPr>
              <a:t>개요 설명</a:t>
            </a:r>
            <a:endParaRPr sz="2800" b="0" i="0" u="none" strike="noStrike" cap="none" dirty="0">
              <a:solidFill>
                <a:srgbClr val="2B243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Shape 114"/>
          <p:cNvSpPr txBox="1"/>
          <p:nvPr/>
        </p:nvSpPr>
        <p:spPr>
          <a:xfrm>
            <a:off x="578137" y="1844824"/>
            <a:ext cx="11035725" cy="3739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AutoNum type="arabicPeriod"/>
            </a:pPr>
            <a:r>
              <a:rPr lang="ko-KR" altLang="en-US" sz="18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후레시</a:t>
            </a:r>
            <a:r>
              <a:rPr lang="ko-KR" alt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altLang="en-US" sz="1800" dirty="0">
                <a:solidFill>
                  <a:schemeClr val="dk1"/>
                </a:solidFill>
              </a:rPr>
              <a:t>맨이 굶주린 마을 사람들에게 햄버거를 빠르게 전달해준다는 설정입니다</a:t>
            </a:r>
            <a:r>
              <a:rPr lang="en-US" altLang="ko-KR" sz="1800" dirty="0">
                <a:solidFill>
                  <a:schemeClr val="dk1"/>
                </a:solidFill>
              </a:rPr>
              <a:t>.</a:t>
            </a:r>
          </a:p>
          <a:p>
            <a:pPr marL="342900" indent="-342900">
              <a:lnSpc>
                <a:spcPct val="150000"/>
              </a:lnSpc>
              <a:buSzPts val="1800"/>
              <a:buFont typeface="Arial"/>
              <a:buAutoNum type="arabicPeriod"/>
            </a:pPr>
            <a:r>
              <a:rPr lang="ko-KR" altLang="en-US" sz="1800" dirty="0">
                <a:solidFill>
                  <a:schemeClr val="dk1"/>
                </a:solidFill>
              </a:rPr>
              <a:t>각 테마별로 길 위를 달리는 설정을 통해 전체적인 통일감을 주었습니다</a:t>
            </a:r>
            <a:r>
              <a:rPr lang="en-US" altLang="ko-KR" sz="1800" dirty="0">
                <a:solidFill>
                  <a:schemeClr val="dk1"/>
                </a:solidFill>
              </a:rPr>
              <a:t>.</a:t>
            </a:r>
          </a:p>
          <a:p>
            <a:pPr marL="342900" indent="-342900">
              <a:lnSpc>
                <a:spcPct val="150000"/>
              </a:lnSpc>
              <a:buSzPts val="1800"/>
              <a:buFont typeface="Arial"/>
              <a:buAutoNum type="arabicPeriod" startAt="3"/>
            </a:pPr>
            <a:r>
              <a:rPr lang="ko-KR" altLang="en-US" sz="1800" dirty="0">
                <a:solidFill>
                  <a:schemeClr val="dk1"/>
                </a:solidFill>
              </a:rPr>
              <a:t>기본적으로 </a:t>
            </a:r>
            <a:r>
              <a:rPr lang="en-US" altLang="ko-KR" sz="1800" dirty="0">
                <a:solidFill>
                  <a:schemeClr val="dk1"/>
                </a:solidFill>
                <a:sym typeface="Wingdings" panose="05000000000000000000" pitchFamily="2" charset="2"/>
              </a:rPr>
              <a:t>, </a:t>
            </a:r>
            <a:r>
              <a:rPr lang="ko-KR" altLang="en-US" sz="1800" dirty="0">
                <a:solidFill>
                  <a:schemeClr val="dk1"/>
                </a:solidFill>
                <a:sym typeface="Wingdings" panose="05000000000000000000" pitchFamily="2" charset="2"/>
              </a:rPr>
              <a:t>를 사용하여 좌우로 움직이고 </a:t>
            </a:r>
            <a:r>
              <a:rPr lang="en-US" altLang="ko-KR" sz="1800" dirty="0">
                <a:solidFill>
                  <a:schemeClr val="dk1"/>
                </a:solidFill>
                <a:sym typeface="Wingdings" panose="05000000000000000000" pitchFamily="2" charset="2"/>
              </a:rPr>
              <a:t>space bar</a:t>
            </a:r>
            <a:r>
              <a:rPr lang="ko-KR" altLang="en-US" sz="1800" dirty="0">
                <a:solidFill>
                  <a:schemeClr val="dk1"/>
                </a:solidFill>
                <a:sym typeface="Wingdings" panose="05000000000000000000" pitchFamily="2" charset="2"/>
              </a:rPr>
              <a:t>를 이용하여 점프를 하여 아이템을 먹거나 피합니다</a:t>
            </a:r>
            <a:r>
              <a:rPr lang="en-US" altLang="ko-KR" sz="1800" dirty="0">
                <a:solidFill>
                  <a:schemeClr val="dk1"/>
                </a:solidFill>
              </a:rPr>
              <a:t>.</a:t>
            </a:r>
          </a:p>
          <a:p>
            <a:pPr marL="342900" lvl="0" indent="-342900">
              <a:lnSpc>
                <a:spcPct val="150000"/>
              </a:lnSpc>
              <a:buSzPts val="1800"/>
              <a:buAutoNum type="arabicPeriod" startAt="3"/>
            </a:pPr>
            <a:r>
              <a:rPr lang="ko-KR" altLang="en-US" sz="1800" dirty="0">
                <a:solidFill>
                  <a:schemeClr val="dk1"/>
                </a:solidFill>
              </a:rPr>
              <a:t>각 단계 별로 햄버거에 들어가는 재료들을 다 먹어야 합니다</a:t>
            </a:r>
            <a:r>
              <a:rPr lang="en-US" altLang="ko-KR" sz="1800" dirty="0">
                <a:solidFill>
                  <a:schemeClr val="dk1"/>
                </a:solidFill>
              </a:rPr>
              <a:t>. </a:t>
            </a:r>
            <a:r>
              <a:rPr lang="ko-KR" altLang="en-US" sz="1800" dirty="0">
                <a:solidFill>
                  <a:schemeClr val="dk1"/>
                </a:solidFill>
              </a:rPr>
              <a:t>다 먹으면 화면의 햄버거 모양이 완성됩니다</a:t>
            </a:r>
            <a:r>
              <a:rPr lang="en-US" altLang="ko-KR" sz="1800" dirty="0">
                <a:solidFill>
                  <a:schemeClr val="dk1"/>
                </a:solidFill>
              </a:rPr>
              <a:t>. </a:t>
            </a:r>
            <a:r>
              <a:rPr lang="ko-KR" altLang="en-US" sz="1800" dirty="0">
                <a:solidFill>
                  <a:schemeClr val="dk1"/>
                </a:solidFill>
              </a:rPr>
              <a:t>그러나</a:t>
            </a:r>
            <a:r>
              <a:rPr lang="en-US" altLang="ko-KR" sz="1800" dirty="0">
                <a:solidFill>
                  <a:schemeClr val="dk1"/>
                </a:solidFill>
              </a:rPr>
              <a:t>, </a:t>
            </a:r>
            <a:r>
              <a:rPr lang="ko-KR" altLang="en-US" sz="1800" dirty="0">
                <a:solidFill>
                  <a:schemeClr val="dk1"/>
                </a:solidFill>
              </a:rPr>
              <a:t>다른 재료를 먹었을 경우 생명이 줄어들어</a:t>
            </a:r>
            <a:r>
              <a:rPr lang="en-US" altLang="ko-KR" sz="1800" dirty="0">
                <a:solidFill>
                  <a:schemeClr val="dk1"/>
                </a:solidFill>
              </a:rPr>
              <a:t> </a:t>
            </a:r>
            <a:r>
              <a:rPr lang="ko-KR" altLang="en-US" sz="1800" dirty="0">
                <a:solidFill>
                  <a:schemeClr val="dk1"/>
                </a:solidFill>
              </a:rPr>
              <a:t>하트가 하나씩 사라집니다</a:t>
            </a:r>
            <a:r>
              <a:rPr lang="en-US" altLang="ko-KR" sz="1800" dirty="0">
                <a:solidFill>
                  <a:schemeClr val="dk1"/>
                </a:solidFill>
              </a:rPr>
              <a:t>.</a:t>
            </a:r>
          </a:p>
          <a:p>
            <a:pPr marL="342900" lvl="0" indent="-342900">
              <a:lnSpc>
                <a:spcPct val="150000"/>
              </a:lnSpc>
              <a:buSzPts val="1800"/>
              <a:buAutoNum type="arabicPeriod" startAt="3"/>
            </a:pPr>
            <a:r>
              <a:rPr lang="ko-KR" altLang="en-US" sz="1800" dirty="0">
                <a:solidFill>
                  <a:schemeClr val="dk1"/>
                </a:solidFill>
              </a:rPr>
              <a:t>성공 시</a:t>
            </a:r>
            <a:r>
              <a:rPr lang="en-US" altLang="ko-KR" sz="1800" dirty="0">
                <a:solidFill>
                  <a:schemeClr val="dk1"/>
                </a:solidFill>
              </a:rPr>
              <a:t>, try again </a:t>
            </a:r>
            <a:r>
              <a:rPr lang="ko-KR" altLang="en-US" sz="1800" dirty="0">
                <a:solidFill>
                  <a:schemeClr val="dk1"/>
                </a:solidFill>
              </a:rPr>
              <a:t>버튼 과 </a:t>
            </a:r>
            <a:r>
              <a:rPr lang="en-US" altLang="ko-KR" sz="1800" dirty="0">
                <a:solidFill>
                  <a:schemeClr val="dk1"/>
                </a:solidFill>
              </a:rPr>
              <a:t>exit</a:t>
            </a:r>
            <a:r>
              <a:rPr lang="ko-KR" altLang="en-US" sz="1800" dirty="0">
                <a:solidFill>
                  <a:schemeClr val="dk1"/>
                </a:solidFill>
              </a:rPr>
              <a:t>버튼이 나오고 </a:t>
            </a:r>
            <a:r>
              <a:rPr lang="en-US" altLang="ko-KR" sz="1800" dirty="0">
                <a:solidFill>
                  <a:schemeClr val="dk1"/>
                </a:solidFill>
              </a:rPr>
              <a:t>try again</a:t>
            </a:r>
            <a:r>
              <a:rPr lang="ko-KR" altLang="en-US" sz="1800" dirty="0">
                <a:solidFill>
                  <a:schemeClr val="dk1"/>
                </a:solidFill>
              </a:rPr>
              <a:t>버튼을 클릭하면 그 단계를 다시 </a:t>
            </a:r>
            <a:r>
              <a:rPr lang="en-US" altLang="ko-KR" sz="1800" dirty="0">
                <a:solidFill>
                  <a:schemeClr val="dk1"/>
                </a:solidFill>
              </a:rPr>
              <a:t>play</a:t>
            </a:r>
            <a:r>
              <a:rPr lang="ko-KR" altLang="en-US" sz="1800" dirty="0">
                <a:solidFill>
                  <a:schemeClr val="dk1"/>
                </a:solidFill>
              </a:rPr>
              <a:t>할 수 있고 </a:t>
            </a:r>
            <a:r>
              <a:rPr lang="en-US" altLang="ko-KR" sz="1800" dirty="0">
                <a:solidFill>
                  <a:schemeClr val="dk1"/>
                </a:solidFill>
              </a:rPr>
              <a:t>exit</a:t>
            </a:r>
            <a:r>
              <a:rPr lang="ko-KR" altLang="en-US" sz="1800" dirty="0">
                <a:solidFill>
                  <a:schemeClr val="dk1"/>
                </a:solidFill>
              </a:rPr>
              <a:t>버튼을 클릭하면 </a:t>
            </a:r>
            <a:r>
              <a:rPr lang="en-US" altLang="ko-KR" sz="1800" dirty="0">
                <a:solidFill>
                  <a:schemeClr val="dk1"/>
                </a:solidFill>
              </a:rPr>
              <a:t>level</a:t>
            </a:r>
            <a:r>
              <a:rPr lang="ko-KR" altLang="en-US" sz="1800" dirty="0">
                <a:solidFill>
                  <a:schemeClr val="dk1"/>
                </a:solidFill>
              </a:rPr>
              <a:t>을 선택하는 화면으로 넘어가게 됩니다</a:t>
            </a:r>
            <a:r>
              <a:rPr lang="en-US" altLang="ko-KR" sz="1800" dirty="0">
                <a:solidFill>
                  <a:schemeClr val="dk1"/>
                </a:solidFill>
              </a:rPr>
              <a:t>.</a:t>
            </a:r>
            <a:r>
              <a:rPr lang="ko-KR" altLang="en-US" sz="1800" dirty="0">
                <a:solidFill>
                  <a:schemeClr val="dk1"/>
                </a:solidFill>
              </a:rPr>
              <a:t> </a:t>
            </a:r>
            <a:endParaRPr lang="en-US" altLang="ko-KR" sz="1800" dirty="0">
              <a:solidFill>
                <a:schemeClr val="dk1"/>
              </a:solidFill>
            </a:endParaRPr>
          </a:p>
          <a:p>
            <a:pPr lvl="0">
              <a:lnSpc>
                <a:spcPct val="150000"/>
              </a:lnSpc>
              <a:buSzPts val="1800"/>
            </a:pPr>
            <a:endParaRPr lang="en-US" altLang="ko-KR" sz="1800" dirty="0">
              <a:solidFill>
                <a:schemeClr val="dk1"/>
              </a:solidFill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 startAt="3"/>
            </a:pPr>
            <a:endParaRPr lang="en-US" altLang="ko-KR" sz="1800" dirty="0">
              <a:solidFill>
                <a:schemeClr val="dk1"/>
              </a:solidFill>
            </a:endParaRPr>
          </a:p>
          <a:p>
            <a:pPr lvl="1">
              <a:lnSpc>
                <a:spcPct val="150000"/>
              </a:lnSpc>
              <a:buSzPts val="1800"/>
            </a:pPr>
            <a:endParaRPr lang="en-US" altLang="ko-KR"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Wingdings" panose="05000000000000000000" pitchFamily="2" charset="2"/>
            </a:endParaRPr>
          </a:p>
        </p:txBody>
      </p:sp>
      <p:pic>
        <p:nvPicPr>
          <p:cNvPr id="115" name="Shape 1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14736" y="210432"/>
            <a:ext cx="684900" cy="6849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19657957"/>
      </p:ext>
    </p:extLst>
  </p:cSld>
  <p:clrMapOvr>
    <a:masterClrMapping/>
  </p:clrMapOvr>
  <p:transition spd="slow"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/>
          <p:nvPr/>
        </p:nvSpPr>
        <p:spPr>
          <a:xfrm>
            <a:off x="536325" y="296751"/>
            <a:ext cx="1032900" cy="6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0" i="0" u="none" strike="noStrike" cap="none">
                <a:solidFill>
                  <a:srgbClr val="9B86BE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sz="2400" b="0" i="0" u="none" strike="noStrike" cap="none">
              <a:solidFill>
                <a:srgbClr val="9B86B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DAAB99-A8F1-411C-A6C5-6FDB93D48ABF}"/>
              </a:ext>
            </a:extLst>
          </p:cNvPr>
          <p:cNvSpPr txBox="1"/>
          <p:nvPr/>
        </p:nvSpPr>
        <p:spPr>
          <a:xfrm>
            <a:off x="1052775" y="5183820"/>
            <a:ext cx="10887917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초기에 각 재료 </a:t>
            </a:r>
            <a:r>
              <a:rPr lang="en-US" altLang="ko-KR" dirty="0"/>
              <a:t>sprite</a:t>
            </a:r>
            <a:r>
              <a:rPr lang="ko-KR" altLang="en-US" dirty="0"/>
              <a:t>에 </a:t>
            </a:r>
            <a:r>
              <a:rPr lang="en-US" altLang="ko-KR" dirty="0" err="1"/>
              <a:t>opacity.cs</a:t>
            </a:r>
            <a:r>
              <a:rPr lang="en-US" altLang="ko-KR" dirty="0"/>
              <a:t> </a:t>
            </a:r>
            <a:r>
              <a:rPr lang="ko-KR" altLang="en-US" dirty="0"/>
              <a:t>코드를 적용 시킵니다</a:t>
            </a:r>
            <a:r>
              <a:rPr lang="en-US" altLang="ko-KR" dirty="0"/>
              <a:t>. </a:t>
            </a:r>
            <a:r>
              <a:rPr lang="ko-KR" altLang="en-US" dirty="0"/>
              <a:t>게임을 시작할 때는 각 </a:t>
            </a:r>
            <a:r>
              <a:rPr lang="en-US" altLang="ko-KR" dirty="0"/>
              <a:t>Gaze</a:t>
            </a:r>
            <a:r>
              <a:rPr lang="ko-KR" altLang="en-US" dirty="0"/>
              <a:t>의 재료가 반투명 해야 하므로 변수 </a:t>
            </a:r>
            <a:r>
              <a:rPr lang="en-US" altLang="ko-KR" dirty="0"/>
              <a:t>alpha</a:t>
            </a:r>
            <a:r>
              <a:rPr lang="ko-KR" altLang="en-US" dirty="0"/>
              <a:t>를 </a:t>
            </a:r>
            <a:r>
              <a:rPr lang="en-US" altLang="ko-KR" dirty="0"/>
              <a:t>0.4</a:t>
            </a:r>
            <a:r>
              <a:rPr lang="ko-KR" altLang="en-US" dirty="0"/>
              <a:t>로</a:t>
            </a:r>
            <a:endParaRPr lang="en-US" altLang="ko-KR" dirty="0"/>
          </a:p>
          <a:p>
            <a:r>
              <a:rPr lang="ko-KR" altLang="en-US" dirty="0"/>
              <a:t>설정해줍니다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Gaze</a:t>
            </a:r>
            <a:r>
              <a:rPr lang="ko-KR" altLang="en-US" dirty="0"/>
              <a:t>의 각 재료 </a:t>
            </a:r>
            <a:r>
              <a:rPr lang="en-US" altLang="ko-KR" dirty="0"/>
              <a:t>sprite</a:t>
            </a:r>
            <a:r>
              <a:rPr lang="ko-KR" altLang="en-US" dirty="0"/>
              <a:t>에 </a:t>
            </a:r>
            <a:r>
              <a:rPr lang="en-US" altLang="ko-KR" dirty="0"/>
              <a:t>tag</a:t>
            </a:r>
            <a:r>
              <a:rPr lang="ko-KR" altLang="en-US" dirty="0"/>
              <a:t>를 생성합니다</a:t>
            </a:r>
            <a:r>
              <a:rPr lang="en-US" altLang="ko-KR" dirty="0"/>
              <a:t>. Count.js</a:t>
            </a:r>
            <a:r>
              <a:rPr lang="ko-KR" altLang="en-US" dirty="0"/>
              <a:t>에서 특정한 아이템 </a:t>
            </a:r>
            <a:r>
              <a:rPr lang="en-US" altLang="ko-KR" dirty="0"/>
              <a:t>5</a:t>
            </a:r>
            <a:r>
              <a:rPr lang="ko-KR" altLang="en-US" dirty="0"/>
              <a:t>개를 먹었을 때 그 재료에 맞는 </a:t>
            </a:r>
            <a:r>
              <a:rPr lang="en-US" altLang="ko-KR" dirty="0"/>
              <a:t>Gaze </a:t>
            </a:r>
            <a:r>
              <a:rPr lang="ko-KR" altLang="en-US" dirty="0"/>
              <a:t>아이템 </a:t>
            </a:r>
            <a:r>
              <a:rPr lang="en-US" altLang="ko-KR" dirty="0"/>
              <a:t>tag</a:t>
            </a:r>
            <a:r>
              <a:rPr lang="ko-KR" altLang="en-US" dirty="0"/>
              <a:t>에 </a:t>
            </a:r>
            <a:r>
              <a:rPr lang="en-US" altLang="ko-KR" dirty="0"/>
              <a:t>opacity.js</a:t>
            </a:r>
            <a:r>
              <a:rPr lang="ko-KR" altLang="en-US" dirty="0"/>
              <a:t>의</a:t>
            </a:r>
            <a:endParaRPr lang="en-US" altLang="ko-KR" dirty="0"/>
          </a:p>
          <a:p>
            <a:r>
              <a:rPr lang="en-US" altLang="ko-KR" dirty="0" err="1"/>
              <a:t>AllEat</a:t>
            </a:r>
            <a:r>
              <a:rPr lang="en-US" altLang="ko-KR" dirty="0"/>
              <a:t>() </a:t>
            </a:r>
            <a:r>
              <a:rPr lang="ko-KR" altLang="en-US" dirty="0"/>
              <a:t>메서드를 호출 시킵니다</a:t>
            </a:r>
            <a:r>
              <a:rPr lang="en-US" altLang="ko-KR" dirty="0"/>
              <a:t>. </a:t>
            </a:r>
            <a:r>
              <a:rPr lang="ko-KR" altLang="en-US" dirty="0"/>
              <a:t>이때 </a:t>
            </a:r>
            <a:r>
              <a:rPr lang="en-US" altLang="ko-KR" dirty="0" err="1"/>
              <a:t>AllEat</a:t>
            </a:r>
            <a:r>
              <a:rPr lang="en-US" altLang="ko-KR" dirty="0"/>
              <a:t>()</a:t>
            </a:r>
            <a:r>
              <a:rPr lang="ko-KR" altLang="en-US" dirty="0"/>
              <a:t>에서는 해당 </a:t>
            </a:r>
            <a:r>
              <a:rPr lang="en-US" altLang="ko-KR" dirty="0"/>
              <a:t>sprite </a:t>
            </a:r>
            <a:r>
              <a:rPr lang="ko-KR" altLang="en-US" dirty="0"/>
              <a:t>재료의  변수 </a:t>
            </a:r>
            <a:r>
              <a:rPr lang="en-US" altLang="ko-KR" dirty="0"/>
              <a:t>alpha</a:t>
            </a:r>
            <a:r>
              <a:rPr lang="ko-KR" altLang="en-US" dirty="0"/>
              <a:t>값을 </a:t>
            </a:r>
            <a:r>
              <a:rPr lang="en-US" altLang="ko-KR" dirty="0"/>
              <a:t>1</a:t>
            </a:r>
            <a:r>
              <a:rPr lang="ko-KR" altLang="en-US" dirty="0"/>
              <a:t>로 수정하여 불투명하게 합니다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C2E8574-96BD-4BD5-80D2-C0A3575E5A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773" y="1794422"/>
            <a:ext cx="4518272" cy="296885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EB85FDC-C490-404F-8E4D-2985039BE3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7252" y="3446109"/>
            <a:ext cx="4991100" cy="4572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8187438-E7BD-4BB1-BC36-E67817A94A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3452" y="1794422"/>
            <a:ext cx="2419350" cy="4191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6C5A7A-865A-4DAB-A722-20C5C6AD4D01}"/>
              </a:ext>
            </a:extLst>
          </p:cNvPr>
          <p:cNvSpPr txBox="1"/>
          <p:nvPr/>
        </p:nvSpPr>
        <p:spPr>
          <a:xfrm>
            <a:off x="6377252" y="2217410"/>
            <a:ext cx="19367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&lt;Gaze</a:t>
            </a:r>
            <a:r>
              <a:rPr lang="ko-KR" altLang="en-US" dirty="0"/>
              <a:t>의 각 재료 </a:t>
            </a:r>
            <a:r>
              <a:rPr lang="en-US" altLang="ko-KR" dirty="0"/>
              <a:t>tag&gt;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9171E11-262C-469E-A623-035058EB8A80}"/>
              </a:ext>
            </a:extLst>
          </p:cNvPr>
          <p:cNvSpPr txBox="1"/>
          <p:nvPr/>
        </p:nvSpPr>
        <p:spPr>
          <a:xfrm>
            <a:off x="6377252" y="3972059"/>
            <a:ext cx="3751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먹은 </a:t>
            </a:r>
            <a:r>
              <a:rPr lang="en-US" altLang="ko-KR" dirty="0"/>
              <a:t>item</a:t>
            </a:r>
            <a:r>
              <a:rPr lang="ko-KR" altLang="en-US" dirty="0"/>
              <a:t>을</a:t>
            </a:r>
            <a:r>
              <a:rPr lang="en-US" altLang="ko-KR" dirty="0"/>
              <a:t> count</a:t>
            </a:r>
            <a:r>
              <a:rPr lang="ko-KR" altLang="en-US" dirty="0"/>
              <a:t>하는 스크립트 내의 코드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B3FDFB9-C07D-4A7A-BBEC-515547E24EF4}"/>
              </a:ext>
            </a:extLst>
          </p:cNvPr>
          <p:cNvSpPr txBox="1"/>
          <p:nvPr/>
        </p:nvSpPr>
        <p:spPr>
          <a:xfrm>
            <a:off x="1052775" y="4683331"/>
            <a:ext cx="36118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&lt;Gaze</a:t>
            </a:r>
            <a:r>
              <a:rPr lang="ko-KR" altLang="en-US" dirty="0"/>
              <a:t>의 각 재료 </a:t>
            </a:r>
            <a:r>
              <a:rPr lang="en-US" altLang="ko-KR" dirty="0"/>
              <a:t>opacity</a:t>
            </a:r>
            <a:r>
              <a:rPr lang="ko-KR" altLang="en-US" dirty="0"/>
              <a:t>를 조절하는 코드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17" name="Shape 149">
            <a:extLst>
              <a:ext uri="{FF2B5EF4-FFF2-40B4-BE49-F238E27FC236}">
                <a16:creationId xmlns:a16="http://schemas.microsoft.com/office/drawing/2014/main" id="{501E1DC2-ECC9-43A1-B0F7-446D05B25A5C}"/>
              </a:ext>
            </a:extLst>
          </p:cNvPr>
          <p:cNvSpPr/>
          <p:nvPr/>
        </p:nvSpPr>
        <p:spPr>
          <a:xfrm>
            <a:off x="1313854" y="194303"/>
            <a:ext cx="4219843" cy="6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50000"/>
              </a:lnSpc>
              <a:buSzPts val="2800"/>
            </a:pPr>
            <a:r>
              <a:rPr lang="ko-KR" altLang="en-US" sz="2800" dirty="0">
                <a:solidFill>
                  <a:srgbClr val="3F3F3F"/>
                </a:solidFill>
              </a:rPr>
              <a:t>직접 제작</a:t>
            </a:r>
            <a:r>
              <a:rPr lang="en-US" altLang="ko-KR" sz="2800" dirty="0">
                <a:solidFill>
                  <a:srgbClr val="3F3F3F"/>
                </a:solidFill>
              </a:rPr>
              <a:t>/</a:t>
            </a:r>
            <a:r>
              <a:rPr lang="ko-KR" altLang="en-US" sz="2800" dirty="0">
                <a:solidFill>
                  <a:srgbClr val="3F3F3F"/>
                </a:solidFill>
              </a:rPr>
              <a:t>해결한 사항들</a:t>
            </a:r>
          </a:p>
        </p:txBody>
      </p:sp>
      <p:pic>
        <p:nvPicPr>
          <p:cNvPr id="18" name="Shape 151">
            <a:extLst>
              <a:ext uri="{FF2B5EF4-FFF2-40B4-BE49-F238E27FC236}">
                <a16:creationId xmlns:a16="http://schemas.microsoft.com/office/drawing/2014/main" id="{F47FE115-F94D-4FF1-9B00-7A6BE01E0BBF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424881" y="296750"/>
            <a:ext cx="684900" cy="68490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Shape 152">
            <a:extLst>
              <a:ext uri="{FF2B5EF4-FFF2-40B4-BE49-F238E27FC236}">
                <a16:creationId xmlns:a16="http://schemas.microsoft.com/office/drawing/2014/main" id="{2CC92D4F-E9D1-4EAB-BA7E-3642C797C59F}"/>
              </a:ext>
            </a:extLst>
          </p:cNvPr>
          <p:cNvSpPr txBox="1"/>
          <p:nvPr/>
        </p:nvSpPr>
        <p:spPr>
          <a:xfrm>
            <a:off x="1005450" y="1196752"/>
            <a:ext cx="7442700" cy="50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r>
              <a:rPr lang="ko-KR" sz="1800" b="1" i="0" u="none" strike="noStrike" cap="none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아이템 먹고 </a:t>
            </a:r>
            <a:r>
              <a:rPr lang="ko-KR" altLang="en-US" sz="1800" b="1" i="0" u="none" strike="noStrike" cap="none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게이지 </a:t>
            </a:r>
            <a:r>
              <a:rPr lang="ko-KR" sz="1800" b="1" i="0" u="none" strike="noStrike" cap="none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햄버거 </a:t>
            </a:r>
            <a:r>
              <a:rPr lang="en-US" altLang="ko-KR" sz="1800" b="1" i="0" u="none" strike="noStrike" cap="none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opacity </a:t>
            </a:r>
            <a:r>
              <a:rPr lang="ko-KR" altLang="en-US" sz="1800" b="1" i="0" u="none" strike="noStrike" cap="none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조절</a:t>
            </a:r>
            <a:endParaRPr sz="1800" b="1" i="0" u="none" strike="noStrike" cap="none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52087393"/>
      </p:ext>
    </p:extLst>
  </p:cSld>
  <p:clrMapOvr>
    <a:masterClrMapping/>
  </p:clrMapOvr>
  <p:transition spd="slow"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 txBox="1"/>
          <p:nvPr/>
        </p:nvSpPr>
        <p:spPr>
          <a:xfrm>
            <a:off x="536325" y="296751"/>
            <a:ext cx="1032900" cy="6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0" i="0" u="none" strike="noStrike" cap="none">
                <a:solidFill>
                  <a:srgbClr val="9B86BE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sz="2400" b="0" i="0" u="none" strike="noStrike" cap="none">
              <a:solidFill>
                <a:srgbClr val="9B86B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Shape 161"/>
          <p:cNvSpPr txBox="1"/>
          <p:nvPr/>
        </p:nvSpPr>
        <p:spPr>
          <a:xfrm>
            <a:off x="983432" y="1196752"/>
            <a:ext cx="4967700" cy="50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r>
              <a:rPr lang="ko-KR" sz="1800" b="1" i="0" u="none" strike="noStrike" cap="none" dirty="0" err="1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Character</a:t>
            </a:r>
            <a:r>
              <a:rPr lang="ko-KR" sz="1800" b="1" i="0" u="none" strike="noStrike" cap="none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 좌우로 움직이고 점프하기</a:t>
            </a:r>
            <a:endParaRPr sz="1800" b="1" i="0" u="none" strike="noStrike" cap="none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27448" y="5448126"/>
            <a:ext cx="101232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Character</a:t>
            </a:r>
            <a:r>
              <a:rPr lang="ko-KR" altLang="en-US" sz="1600" dirty="0"/>
              <a:t>를 좌우로는 자판의 키로 움직이게 했고 앞으로 가는 것은 무조건적으로  </a:t>
            </a:r>
            <a:r>
              <a:rPr lang="en-US" altLang="ko-KR" sz="1600" dirty="0"/>
              <a:t>20</a:t>
            </a:r>
            <a:r>
              <a:rPr lang="ko-KR" altLang="en-US" sz="1600" dirty="0"/>
              <a:t>만큼씩 가도록 했습니다</a:t>
            </a:r>
            <a:r>
              <a:rPr lang="en-US" altLang="ko-KR" sz="1600" dirty="0"/>
              <a:t>.</a:t>
            </a:r>
          </a:p>
          <a:p>
            <a:r>
              <a:rPr lang="ko-KR" altLang="en-US" sz="1600" dirty="0"/>
              <a:t>스페이스 키를 누르면 점프를 할 수 있도록 코드를 짰습니다</a:t>
            </a:r>
            <a:r>
              <a:rPr lang="en-US" altLang="ko-KR" sz="1600" dirty="0"/>
              <a:t>. </a:t>
            </a:r>
            <a:r>
              <a:rPr lang="ko-KR" altLang="en-US" sz="1600" dirty="0"/>
              <a:t>또 코드로 중력을 줘서 캐릭터가 실제 땅을 밟는 </a:t>
            </a:r>
            <a:endParaRPr lang="en-US" altLang="ko-KR" sz="1600" dirty="0"/>
          </a:p>
          <a:p>
            <a:r>
              <a:rPr lang="ko-KR" altLang="en-US" sz="1600" dirty="0"/>
              <a:t>느낌을 주었습니다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6264989-3F0C-4F39-819A-B885D3A264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322" y="1795600"/>
            <a:ext cx="4442614" cy="3512392"/>
          </a:xfrm>
          <a:prstGeom prst="rect">
            <a:avLst/>
          </a:prstGeom>
        </p:spPr>
      </p:pic>
      <p:pic>
        <p:nvPicPr>
          <p:cNvPr id="5" name="그림 4" descr="하늘, 실외이(가) 표시된 사진&#10;&#10;매우 높은 신뢰도로 생성된 설명">
            <a:extLst>
              <a:ext uri="{FF2B5EF4-FFF2-40B4-BE49-F238E27FC236}">
                <a16:creationId xmlns:a16="http://schemas.microsoft.com/office/drawing/2014/main" id="{4496C706-D7F5-49A8-ADE3-423FB0728F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795600"/>
            <a:ext cx="5458587" cy="3512392"/>
          </a:xfrm>
          <a:prstGeom prst="rect">
            <a:avLst/>
          </a:prstGeom>
        </p:spPr>
      </p:pic>
      <p:sp>
        <p:nvSpPr>
          <p:cNvPr id="13" name="Shape 149">
            <a:extLst>
              <a:ext uri="{FF2B5EF4-FFF2-40B4-BE49-F238E27FC236}">
                <a16:creationId xmlns:a16="http://schemas.microsoft.com/office/drawing/2014/main" id="{81244167-692A-4E8A-8C46-0843FDD1F330}"/>
              </a:ext>
            </a:extLst>
          </p:cNvPr>
          <p:cNvSpPr/>
          <p:nvPr/>
        </p:nvSpPr>
        <p:spPr>
          <a:xfrm>
            <a:off x="1313854" y="194303"/>
            <a:ext cx="4219843" cy="6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50000"/>
              </a:lnSpc>
              <a:buSzPts val="2800"/>
            </a:pPr>
            <a:r>
              <a:rPr lang="ko-KR" altLang="en-US" sz="2800" dirty="0">
                <a:solidFill>
                  <a:srgbClr val="3F3F3F"/>
                </a:solidFill>
              </a:rPr>
              <a:t>직접 제작</a:t>
            </a:r>
            <a:r>
              <a:rPr lang="en-US" altLang="ko-KR" sz="2800" dirty="0">
                <a:solidFill>
                  <a:srgbClr val="3F3F3F"/>
                </a:solidFill>
              </a:rPr>
              <a:t>/</a:t>
            </a:r>
            <a:r>
              <a:rPr lang="ko-KR" altLang="en-US" sz="2800" dirty="0">
                <a:solidFill>
                  <a:srgbClr val="3F3F3F"/>
                </a:solidFill>
              </a:rPr>
              <a:t>해결한 사항들</a:t>
            </a:r>
          </a:p>
        </p:txBody>
      </p:sp>
      <p:pic>
        <p:nvPicPr>
          <p:cNvPr id="14" name="Shape 151">
            <a:extLst>
              <a:ext uri="{FF2B5EF4-FFF2-40B4-BE49-F238E27FC236}">
                <a16:creationId xmlns:a16="http://schemas.microsoft.com/office/drawing/2014/main" id="{7B1BE244-380D-4D24-B857-891D24B96857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424881" y="296750"/>
            <a:ext cx="684900" cy="68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 txBox="1"/>
          <p:nvPr/>
        </p:nvSpPr>
        <p:spPr>
          <a:xfrm>
            <a:off x="536325" y="296751"/>
            <a:ext cx="1032900" cy="6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0" i="0" u="none" strike="noStrike" cap="none">
                <a:solidFill>
                  <a:srgbClr val="9B86BE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sz="2400" b="0" i="0" u="none" strike="noStrike" cap="none">
              <a:solidFill>
                <a:srgbClr val="9B86B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055440" y="2492896"/>
            <a:ext cx="6096000" cy="397031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/>
              <a:t>using </a:t>
            </a:r>
            <a:r>
              <a:rPr lang="en-US" altLang="ko-KR" dirty="0" err="1"/>
              <a:t>UnityEngine</a:t>
            </a:r>
            <a:r>
              <a:rPr lang="en-US" altLang="ko-KR" dirty="0"/>
              <a:t>;</a:t>
            </a:r>
          </a:p>
          <a:p>
            <a:r>
              <a:rPr lang="en-US" altLang="ko-KR" dirty="0"/>
              <a:t>using </a:t>
            </a:r>
            <a:r>
              <a:rPr lang="en-US" altLang="ko-KR" dirty="0" err="1"/>
              <a:t>System.Collections</a:t>
            </a:r>
            <a:r>
              <a:rPr lang="en-US" altLang="ko-KR" dirty="0"/>
              <a:t>;</a:t>
            </a:r>
          </a:p>
          <a:p>
            <a:endParaRPr lang="en-US" altLang="ko-KR" dirty="0"/>
          </a:p>
          <a:p>
            <a:r>
              <a:rPr lang="en-US" altLang="ko-KR" dirty="0"/>
              <a:t>public class </a:t>
            </a:r>
            <a:r>
              <a:rPr lang="en-US" altLang="ko-KR" dirty="0" err="1"/>
              <a:t>bulgogi_run</a:t>
            </a:r>
            <a:r>
              <a:rPr lang="en-US" altLang="ko-KR" dirty="0"/>
              <a:t> : </a:t>
            </a:r>
            <a:r>
              <a:rPr lang="en-US" altLang="ko-KR" dirty="0" err="1"/>
              <a:t>MonoBehaviour</a:t>
            </a:r>
            <a:r>
              <a:rPr lang="en-US" altLang="ko-KR" dirty="0"/>
              <a:t> </a:t>
            </a:r>
          </a:p>
          <a:p>
            <a:r>
              <a:rPr lang="en-US" altLang="ko-KR" dirty="0"/>
              <a:t>{</a:t>
            </a:r>
          </a:p>
          <a:p>
            <a:r>
              <a:rPr lang="en-US" altLang="ko-KR" dirty="0"/>
              <a:t>   public float speed;</a:t>
            </a:r>
          </a:p>
          <a:p>
            <a:r>
              <a:rPr lang="en-US" altLang="ko-KR" dirty="0"/>
              <a:t>   private float </a:t>
            </a:r>
            <a:r>
              <a:rPr lang="en-US" altLang="ko-KR" dirty="0" err="1"/>
              <a:t>jumpForce</a:t>
            </a:r>
            <a:r>
              <a:rPr lang="en-US" altLang="ko-KR" dirty="0"/>
              <a:t> = 1000f;</a:t>
            </a:r>
          </a:p>
          <a:p>
            <a:r>
              <a:rPr lang="en-US" altLang="ko-KR" dirty="0"/>
              <a:t>   private float gravity = 3000f;</a:t>
            </a:r>
          </a:p>
          <a:p>
            <a:r>
              <a:rPr lang="en-US" altLang="ko-KR" dirty="0"/>
              <a:t>   private Vector3 </a:t>
            </a:r>
            <a:r>
              <a:rPr lang="en-US" altLang="ko-KR" dirty="0" err="1"/>
              <a:t>moveDir</a:t>
            </a:r>
            <a:r>
              <a:rPr lang="en-US" altLang="ko-KR" dirty="0"/>
              <a:t> = Vector3.zero;</a:t>
            </a:r>
          </a:p>
          <a:p>
            <a:r>
              <a:rPr lang="en-US" altLang="ko-KR" dirty="0"/>
              <a:t>   // Use this for initialization</a:t>
            </a:r>
          </a:p>
          <a:p>
            <a:r>
              <a:rPr lang="en-US" altLang="ko-KR" dirty="0"/>
              <a:t>   void Start () </a:t>
            </a:r>
          </a:p>
          <a:p>
            <a:r>
              <a:rPr lang="en-US" altLang="ko-KR" dirty="0"/>
              <a:t>   {</a:t>
            </a:r>
          </a:p>
          <a:p>
            <a:r>
              <a:rPr lang="en-US" altLang="ko-KR" dirty="0"/>
              <a:t>      </a:t>
            </a:r>
          </a:p>
          <a:p>
            <a:r>
              <a:rPr lang="en-US" altLang="ko-KR" dirty="0"/>
              <a:t>   }</a:t>
            </a:r>
          </a:p>
          <a:p>
            <a:r>
              <a:rPr lang="en-US" altLang="ko-KR" dirty="0"/>
              <a:t>   void Die()</a:t>
            </a:r>
          </a:p>
          <a:p>
            <a:r>
              <a:rPr lang="en-US" altLang="ko-KR" dirty="0"/>
              <a:t>  {</a:t>
            </a:r>
          </a:p>
          <a:p>
            <a:r>
              <a:rPr lang="en-US" altLang="ko-KR" dirty="0"/>
              <a:t>      speed = 0;</a:t>
            </a:r>
          </a:p>
          <a:p>
            <a:r>
              <a:rPr lang="en-US" altLang="ko-KR" dirty="0"/>
              <a:t>   }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55440" y="1866310"/>
            <a:ext cx="8675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err="1">
                <a:solidFill>
                  <a:srgbClr val="0066FF"/>
                </a:solidFill>
              </a:rPr>
              <a:t>Run.cs</a:t>
            </a:r>
            <a:endParaRPr lang="ko-KR" altLang="en-US" sz="1600" b="1" dirty="0">
              <a:solidFill>
                <a:srgbClr val="0066FF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904101" y="1866310"/>
            <a:ext cx="13596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66FF"/>
                </a:solidFill>
              </a:rPr>
              <a:t> player</a:t>
            </a:r>
            <a:r>
              <a:rPr lang="ko-KR" altLang="en-US" dirty="0">
                <a:solidFill>
                  <a:srgbClr val="0066FF"/>
                </a:solidFill>
              </a:rPr>
              <a:t>에 적용</a:t>
            </a:r>
            <a:r>
              <a:rPr lang="en-US" altLang="ko-KR" dirty="0">
                <a:solidFill>
                  <a:srgbClr val="0066FF"/>
                </a:solidFill>
              </a:rPr>
              <a:t>.</a:t>
            </a:r>
            <a:endParaRPr lang="ko-KR" altLang="en-US" dirty="0">
              <a:solidFill>
                <a:srgbClr val="0066FF"/>
              </a:solidFill>
            </a:endParaRPr>
          </a:p>
        </p:txBody>
      </p:sp>
      <p:sp>
        <p:nvSpPr>
          <p:cNvPr id="10" name="오른쪽 화살표 9"/>
          <p:cNvSpPr/>
          <p:nvPr/>
        </p:nvSpPr>
        <p:spPr>
          <a:xfrm>
            <a:off x="2351584" y="1938318"/>
            <a:ext cx="432048" cy="216024"/>
          </a:xfrm>
          <a:prstGeom prst="rightArrow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1127448" y="6453336"/>
            <a:ext cx="12490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rgbClr val="0066FF"/>
                </a:solidFill>
              </a:rPr>
              <a:t>뒷장에 코드 계속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698043" y="3573016"/>
            <a:ext cx="492634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66FF"/>
                </a:solidFill>
              </a:rPr>
              <a:t>// Generic man</a:t>
            </a:r>
            <a:r>
              <a:rPr lang="ko-KR" altLang="en-US" dirty="0">
                <a:solidFill>
                  <a:srgbClr val="0066FF"/>
                </a:solidFill>
              </a:rPr>
              <a:t>과 같이 </a:t>
            </a:r>
            <a:r>
              <a:rPr lang="en-US" altLang="ko-KR" dirty="0">
                <a:solidFill>
                  <a:srgbClr val="0066FF"/>
                </a:solidFill>
              </a:rPr>
              <a:t>rigid body</a:t>
            </a:r>
            <a:r>
              <a:rPr lang="ko-KR" altLang="en-US" dirty="0">
                <a:solidFill>
                  <a:srgbClr val="0066FF"/>
                </a:solidFill>
              </a:rPr>
              <a:t>를 사용하지 않았기 때문에</a:t>
            </a:r>
            <a:endParaRPr lang="en-US" altLang="ko-KR" dirty="0">
              <a:solidFill>
                <a:srgbClr val="0066FF"/>
              </a:solidFill>
            </a:endParaRPr>
          </a:p>
          <a:p>
            <a:r>
              <a:rPr lang="en-US" altLang="ko-KR" dirty="0">
                <a:solidFill>
                  <a:srgbClr val="0066FF"/>
                </a:solidFill>
              </a:rPr>
              <a:t>Jump Force, gravity </a:t>
            </a:r>
            <a:r>
              <a:rPr lang="ko-KR" altLang="en-US" dirty="0">
                <a:solidFill>
                  <a:srgbClr val="0066FF"/>
                </a:solidFill>
              </a:rPr>
              <a:t>등 움직임에 필요한 요소들을 코드에서 </a:t>
            </a:r>
            <a:endParaRPr lang="en-US" altLang="ko-KR" dirty="0">
              <a:solidFill>
                <a:srgbClr val="0066FF"/>
              </a:solidFill>
            </a:endParaRPr>
          </a:p>
          <a:p>
            <a:r>
              <a:rPr lang="ko-KR" altLang="en-US" dirty="0">
                <a:solidFill>
                  <a:srgbClr val="0066FF"/>
                </a:solidFill>
              </a:rPr>
              <a:t>설정해주었습니다</a:t>
            </a:r>
            <a:r>
              <a:rPr lang="en-US" altLang="ko-KR" dirty="0">
                <a:solidFill>
                  <a:srgbClr val="0066FF"/>
                </a:solidFill>
              </a:rPr>
              <a:t>.</a:t>
            </a:r>
            <a:endParaRPr lang="ko-KR" altLang="en-US" dirty="0">
              <a:solidFill>
                <a:srgbClr val="0066FF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567608" y="5445224"/>
            <a:ext cx="51379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66FF"/>
                </a:solidFill>
              </a:rPr>
              <a:t>// life</a:t>
            </a:r>
            <a:r>
              <a:rPr lang="ko-KR" altLang="en-US" dirty="0">
                <a:solidFill>
                  <a:srgbClr val="0066FF"/>
                </a:solidFill>
              </a:rPr>
              <a:t>가 모두 소진되면 </a:t>
            </a:r>
            <a:r>
              <a:rPr lang="en-US" altLang="ko-KR" dirty="0">
                <a:solidFill>
                  <a:srgbClr val="0066FF"/>
                </a:solidFill>
              </a:rPr>
              <a:t>Die</a:t>
            </a:r>
            <a:r>
              <a:rPr lang="ko-KR" altLang="en-US" dirty="0">
                <a:solidFill>
                  <a:srgbClr val="0066FF"/>
                </a:solidFill>
              </a:rPr>
              <a:t>라는 </a:t>
            </a:r>
            <a:r>
              <a:rPr lang="en-US" altLang="ko-KR" dirty="0">
                <a:solidFill>
                  <a:srgbClr val="0066FF"/>
                </a:solidFill>
              </a:rPr>
              <a:t>message</a:t>
            </a:r>
            <a:r>
              <a:rPr lang="ko-KR" altLang="en-US" dirty="0">
                <a:solidFill>
                  <a:srgbClr val="0066FF"/>
                </a:solidFill>
              </a:rPr>
              <a:t>를 받게 되는데 그러면</a:t>
            </a:r>
            <a:endParaRPr lang="en-US" altLang="ko-KR" dirty="0">
              <a:solidFill>
                <a:srgbClr val="0066FF"/>
              </a:solidFill>
            </a:endParaRPr>
          </a:p>
          <a:p>
            <a:r>
              <a:rPr lang="en-US" altLang="ko-KR" dirty="0">
                <a:solidFill>
                  <a:srgbClr val="0066FF"/>
                </a:solidFill>
              </a:rPr>
              <a:t>Player</a:t>
            </a:r>
            <a:r>
              <a:rPr lang="ko-KR" altLang="en-US" dirty="0">
                <a:solidFill>
                  <a:srgbClr val="0066FF"/>
                </a:solidFill>
              </a:rPr>
              <a:t>의 달리는 속도를 </a:t>
            </a:r>
            <a:r>
              <a:rPr lang="en-US" altLang="ko-KR" dirty="0">
                <a:solidFill>
                  <a:srgbClr val="0066FF"/>
                </a:solidFill>
              </a:rPr>
              <a:t>0</a:t>
            </a:r>
            <a:r>
              <a:rPr lang="ko-KR" altLang="en-US" dirty="0">
                <a:solidFill>
                  <a:srgbClr val="0066FF"/>
                </a:solidFill>
              </a:rPr>
              <a:t>으로 바꿔줍니다</a:t>
            </a:r>
            <a:r>
              <a:rPr lang="en-US" altLang="ko-KR" dirty="0">
                <a:solidFill>
                  <a:srgbClr val="0066FF"/>
                </a:solidFill>
              </a:rPr>
              <a:t>.</a:t>
            </a:r>
          </a:p>
        </p:txBody>
      </p:sp>
      <p:sp>
        <p:nvSpPr>
          <p:cNvPr id="15" name="Shape 149">
            <a:extLst>
              <a:ext uri="{FF2B5EF4-FFF2-40B4-BE49-F238E27FC236}">
                <a16:creationId xmlns:a16="http://schemas.microsoft.com/office/drawing/2014/main" id="{EB442ED0-2FC0-4D43-8B2A-EBF130F5E271}"/>
              </a:ext>
            </a:extLst>
          </p:cNvPr>
          <p:cNvSpPr/>
          <p:nvPr/>
        </p:nvSpPr>
        <p:spPr>
          <a:xfrm>
            <a:off x="1313854" y="194303"/>
            <a:ext cx="4219843" cy="6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50000"/>
              </a:lnSpc>
              <a:buSzPts val="2800"/>
            </a:pPr>
            <a:r>
              <a:rPr lang="ko-KR" altLang="en-US" sz="2800" dirty="0">
                <a:solidFill>
                  <a:srgbClr val="3F3F3F"/>
                </a:solidFill>
              </a:rPr>
              <a:t>직접 제작</a:t>
            </a:r>
            <a:r>
              <a:rPr lang="en-US" altLang="ko-KR" sz="2800" dirty="0">
                <a:solidFill>
                  <a:srgbClr val="3F3F3F"/>
                </a:solidFill>
              </a:rPr>
              <a:t>/</a:t>
            </a:r>
            <a:r>
              <a:rPr lang="ko-KR" altLang="en-US" sz="2800" dirty="0">
                <a:solidFill>
                  <a:srgbClr val="3F3F3F"/>
                </a:solidFill>
              </a:rPr>
              <a:t>해결한 사항들</a:t>
            </a:r>
          </a:p>
        </p:txBody>
      </p:sp>
      <p:pic>
        <p:nvPicPr>
          <p:cNvPr id="16" name="Shape 151">
            <a:extLst>
              <a:ext uri="{FF2B5EF4-FFF2-40B4-BE49-F238E27FC236}">
                <a16:creationId xmlns:a16="http://schemas.microsoft.com/office/drawing/2014/main" id="{CC4E9FBD-BBFF-4388-A4C8-C0541C2F8FB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24881" y="296750"/>
            <a:ext cx="684900" cy="68490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Shape 161">
            <a:extLst>
              <a:ext uri="{FF2B5EF4-FFF2-40B4-BE49-F238E27FC236}">
                <a16:creationId xmlns:a16="http://schemas.microsoft.com/office/drawing/2014/main" id="{BC833962-E5A9-48B3-B711-8BDE88478F28}"/>
              </a:ext>
            </a:extLst>
          </p:cNvPr>
          <p:cNvSpPr txBox="1"/>
          <p:nvPr/>
        </p:nvSpPr>
        <p:spPr>
          <a:xfrm>
            <a:off x="983432" y="1196752"/>
            <a:ext cx="4967700" cy="50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r>
              <a:rPr lang="ko-KR" sz="1800" b="1" i="0" u="none" strike="noStrike" cap="none" dirty="0" err="1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Character</a:t>
            </a:r>
            <a:r>
              <a:rPr lang="ko-KR" sz="1800" b="1" i="0" u="none" strike="noStrike" cap="none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 좌우로 움직이고 점프하기</a:t>
            </a:r>
            <a:endParaRPr sz="1800" b="1" i="0" u="none" strike="noStrike" cap="none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 txBox="1"/>
          <p:nvPr/>
        </p:nvSpPr>
        <p:spPr>
          <a:xfrm>
            <a:off x="536325" y="296751"/>
            <a:ext cx="1032900" cy="6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0" i="0" u="none" strike="noStrike" cap="none">
                <a:solidFill>
                  <a:srgbClr val="9B86BE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sz="2400" b="0" i="0" u="none" strike="noStrike" cap="none">
              <a:solidFill>
                <a:srgbClr val="9B86B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55440" y="1866310"/>
            <a:ext cx="8675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err="1">
                <a:solidFill>
                  <a:srgbClr val="0066FF"/>
                </a:solidFill>
              </a:rPr>
              <a:t>Run.cs</a:t>
            </a:r>
            <a:endParaRPr lang="ko-KR" altLang="en-US" sz="1600" b="1" dirty="0">
              <a:solidFill>
                <a:srgbClr val="0066FF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663952" y="2473151"/>
            <a:ext cx="55915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66FF"/>
                </a:solidFill>
              </a:rPr>
              <a:t>// Player</a:t>
            </a:r>
            <a:r>
              <a:rPr lang="ko-KR" altLang="en-US" dirty="0">
                <a:solidFill>
                  <a:srgbClr val="0066FF"/>
                </a:solidFill>
              </a:rPr>
              <a:t>에 적용된 </a:t>
            </a:r>
            <a:r>
              <a:rPr lang="en-US" altLang="ko-KR" dirty="0">
                <a:solidFill>
                  <a:srgbClr val="0066FF"/>
                </a:solidFill>
              </a:rPr>
              <a:t>Character Controller</a:t>
            </a:r>
            <a:r>
              <a:rPr lang="ko-KR" altLang="en-US" dirty="0">
                <a:solidFill>
                  <a:srgbClr val="0066FF"/>
                </a:solidFill>
              </a:rPr>
              <a:t>를 가져와 </a:t>
            </a:r>
            <a:r>
              <a:rPr lang="en-US" altLang="ko-KR" dirty="0">
                <a:solidFill>
                  <a:srgbClr val="0066FF"/>
                </a:solidFill>
              </a:rPr>
              <a:t>controller</a:t>
            </a:r>
            <a:r>
              <a:rPr lang="ko-KR" altLang="en-US" dirty="0">
                <a:solidFill>
                  <a:srgbClr val="0066FF"/>
                </a:solidFill>
              </a:rPr>
              <a:t>에</a:t>
            </a:r>
            <a:r>
              <a:rPr lang="en-US" altLang="ko-KR" dirty="0">
                <a:solidFill>
                  <a:srgbClr val="0066FF"/>
                </a:solidFill>
              </a:rPr>
              <a:t> </a:t>
            </a:r>
            <a:r>
              <a:rPr lang="ko-KR" altLang="en-US" dirty="0">
                <a:solidFill>
                  <a:srgbClr val="0066FF"/>
                </a:solidFill>
              </a:rPr>
              <a:t>넣어줌</a:t>
            </a:r>
            <a:r>
              <a:rPr lang="en-US" altLang="ko-KR" dirty="0">
                <a:solidFill>
                  <a:srgbClr val="0066FF"/>
                </a:solidFill>
              </a:rPr>
              <a:t>.</a:t>
            </a:r>
            <a:endParaRPr lang="ko-KR" altLang="en-US" dirty="0">
              <a:solidFill>
                <a:srgbClr val="0066FF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904101" y="1866310"/>
            <a:ext cx="13596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66FF"/>
                </a:solidFill>
              </a:rPr>
              <a:t> player</a:t>
            </a:r>
            <a:r>
              <a:rPr lang="ko-KR" altLang="en-US" dirty="0">
                <a:solidFill>
                  <a:srgbClr val="0066FF"/>
                </a:solidFill>
              </a:rPr>
              <a:t>에 적용</a:t>
            </a:r>
            <a:r>
              <a:rPr lang="en-US" altLang="ko-KR" dirty="0">
                <a:solidFill>
                  <a:srgbClr val="0066FF"/>
                </a:solidFill>
              </a:rPr>
              <a:t>.</a:t>
            </a:r>
            <a:endParaRPr lang="ko-KR" altLang="en-US" dirty="0">
              <a:solidFill>
                <a:srgbClr val="0066FF"/>
              </a:solidFill>
            </a:endParaRPr>
          </a:p>
        </p:txBody>
      </p:sp>
      <p:sp>
        <p:nvSpPr>
          <p:cNvPr id="10" name="오른쪽 화살표 9"/>
          <p:cNvSpPr/>
          <p:nvPr/>
        </p:nvSpPr>
        <p:spPr>
          <a:xfrm>
            <a:off x="2351584" y="1938318"/>
            <a:ext cx="432048" cy="216024"/>
          </a:xfrm>
          <a:prstGeom prst="rightArrow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1224136" y="2340163"/>
            <a:ext cx="6096000" cy="440120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/>
              <a:t>void Update () {</a:t>
            </a:r>
          </a:p>
          <a:p>
            <a:r>
              <a:rPr lang="en-US" altLang="ko-KR" dirty="0"/>
              <a:t>      </a:t>
            </a:r>
            <a:r>
              <a:rPr lang="en-US" altLang="ko-KR" dirty="0" err="1"/>
              <a:t>CharacterController</a:t>
            </a:r>
            <a:r>
              <a:rPr lang="en-US" altLang="ko-KR" dirty="0"/>
              <a:t> controller = </a:t>
            </a:r>
            <a:r>
              <a:rPr lang="en-US" altLang="ko-KR" dirty="0" err="1"/>
              <a:t>gameObject.GetComponent</a:t>
            </a:r>
            <a:r>
              <a:rPr lang="en-US" altLang="ko-KR" dirty="0"/>
              <a:t>&lt;</a:t>
            </a:r>
            <a:r>
              <a:rPr lang="en-US" altLang="ko-KR" dirty="0" err="1"/>
              <a:t>CharacterController</a:t>
            </a:r>
            <a:r>
              <a:rPr lang="en-US" altLang="ko-KR" dirty="0"/>
              <a:t>&gt; ();</a:t>
            </a:r>
          </a:p>
          <a:p>
            <a:endParaRPr lang="en-US" altLang="ko-KR" dirty="0"/>
          </a:p>
          <a:p>
            <a:r>
              <a:rPr lang="en-US" altLang="ko-KR" dirty="0"/>
              <a:t>      if (</a:t>
            </a:r>
            <a:r>
              <a:rPr lang="en-US" altLang="ko-KR" dirty="0" err="1"/>
              <a:t>controller.isGrounded</a:t>
            </a:r>
            <a:r>
              <a:rPr lang="en-US" altLang="ko-KR" dirty="0"/>
              <a:t>) {</a:t>
            </a:r>
          </a:p>
          <a:p>
            <a:r>
              <a:rPr lang="en-US" altLang="ko-KR" dirty="0"/>
              <a:t>         </a:t>
            </a:r>
          </a:p>
          <a:p>
            <a:r>
              <a:rPr lang="en-US" altLang="ko-KR" dirty="0"/>
              <a:t>         </a:t>
            </a:r>
            <a:r>
              <a:rPr lang="en-US" altLang="ko-KR" dirty="0" err="1"/>
              <a:t>moveDir</a:t>
            </a:r>
            <a:r>
              <a:rPr lang="en-US" altLang="ko-KR" dirty="0"/>
              <a:t> = new Vector3 (</a:t>
            </a:r>
            <a:r>
              <a:rPr lang="en-US" altLang="ko-KR" dirty="0" err="1"/>
              <a:t>Input.GetAxis</a:t>
            </a:r>
            <a:r>
              <a:rPr lang="en-US" altLang="ko-KR" dirty="0"/>
              <a:t>("Horizontal")*6, 0, 20);</a:t>
            </a:r>
          </a:p>
          <a:p>
            <a:r>
              <a:rPr lang="en-US" altLang="ko-KR" dirty="0"/>
              <a:t>         </a:t>
            </a:r>
          </a:p>
          <a:p>
            <a:endParaRPr lang="en-US" altLang="ko-KR" dirty="0"/>
          </a:p>
          <a:p>
            <a:r>
              <a:rPr lang="en-US" altLang="ko-KR" dirty="0"/>
              <a:t>         </a:t>
            </a:r>
            <a:r>
              <a:rPr lang="en-US" altLang="ko-KR" dirty="0" err="1"/>
              <a:t>moveDir</a:t>
            </a:r>
            <a:r>
              <a:rPr lang="en-US" altLang="ko-KR" dirty="0"/>
              <a:t> = </a:t>
            </a:r>
            <a:r>
              <a:rPr lang="en-US" altLang="ko-KR" dirty="0" err="1"/>
              <a:t>transform.TransformDirection</a:t>
            </a:r>
            <a:r>
              <a:rPr lang="en-US" altLang="ko-KR" dirty="0"/>
              <a:t>(</a:t>
            </a:r>
            <a:r>
              <a:rPr lang="en-US" altLang="ko-KR" dirty="0" err="1"/>
              <a:t>moveDir</a:t>
            </a:r>
            <a:r>
              <a:rPr lang="en-US" altLang="ko-KR" dirty="0"/>
              <a:t>);</a:t>
            </a:r>
          </a:p>
          <a:p>
            <a:r>
              <a:rPr lang="en-US" altLang="ko-KR" dirty="0"/>
              <a:t>         </a:t>
            </a:r>
          </a:p>
          <a:p>
            <a:r>
              <a:rPr lang="en-US" altLang="ko-KR" dirty="0"/>
              <a:t>         </a:t>
            </a:r>
            <a:r>
              <a:rPr lang="en-US" altLang="ko-KR" dirty="0" err="1"/>
              <a:t>moveDir</a:t>
            </a:r>
            <a:r>
              <a:rPr lang="en-US" altLang="ko-KR" dirty="0"/>
              <a:t> *=speed;</a:t>
            </a:r>
          </a:p>
          <a:p>
            <a:r>
              <a:rPr lang="en-US" altLang="ko-KR" dirty="0"/>
              <a:t>         </a:t>
            </a:r>
          </a:p>
          <a:p>
            <a:r>
              <a:rPr lang="en-US" altLang="ko-KR" dirty="0"/>
              <a:t>         if(</a:t>
            </a:r>
            <a:r>
              <a:rPr lang="en-US" altLang="ko-KR" dirty="0" err="1"/>
              <a:t>Input.GetButtonDown</a:t>
            </a:r>
            <a:r>
              <a:rPr lang="en-US" altLang="ko-KR" dirty="0"/>
              <a:t>("Jump")){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moveDir.y</a:t>
            </a:r>
            <a:r>
              <a:rPr lang="en-US" altLang="ko-KR" dirty="0"/>
              <a:t> = </a:t>
            </a:r>
            <a:r>
              <a:rPr lang="en-US" altLang="ko-KR" dirty="0" err="1"/>
              <a:t>jumpForce</a:t>
            </a:r>
            <a:r>
              <a:rPr lang="en-US" altLang="ko-KR" dirty="0"/>
              <a:t>;</a:t>
            </a:r>
          </a:p>
          <a:p>
            <a:r>
              <a:rPr lang="en-US" altLang="ko-KR" dirty="0"/>
              <a:t>         }</a:t>
            </a:r>
          </a:p>
          <a:p>
            <a:r>
              <a:rPr lang="en-US" altLang="ko-KR" dirty="0"/>
              <a:t>      }</a:t>
            </a:r>
          </a:p>
          <a:p>
            <a:r>
              <a:rPr lang="en-US" altLang="ko-KR" dirty="0"/>
              <a:t>      </a:t>
            </a:r>
            <a:r>
              <a:rPr lang="en-US" altLang="ko-KR" dirty="0" err="1"/>
              <a:t>moveDir.y</a:t>
            </a:r>
            <a:r>
              <a:rPr lang="en-US" altLang="ko-KR" dirty="0"/>
              <a:t> -= gravity * </a:t>
            </a:r>
            <a:r>
              <a:rPr lang="en-US" altLang="ko-KR" dirty="0" err="1"/>
              <a:t>Time.deltaTime</a:t>
            </a:r>
            <a:r>
              <a:rPr lang="en-US" altLang="ko-KR" dirty="0"/>
              <a:t>;</a:t>
            </a:r>
          </a:p>
          <a:p>
            <a:r>
              <a:rPr lang="en-US" altLang="ko-KR" dirty="0"/>
              <a:t>      </a:t>
            </a:r>
            <a:r>
              <a:rPr lang="en-US" altLang="ko-KR" dirty="0" err="1"/>
              <a:t>controller.Move</a:t>
            </a:r>
            <a:r>
              <a:rPr lang="en-US" altLang="ko-KR" dirty="0"/>
              <a:t> (</a:t>
            </a:r>
            <a:r>
              <a:rPr lang="en-US" altLang="ko-KR" dirty="0" err="1"/>
              <a:t>moveDir</a:t>
            </a:r>
            <a:r>
              <a:rPr lang="en-US" altLang="ko-KR" dirty="0"/>
              <a:t> * </a:t>
            </a:r>
            <a:r>
              <a:rPr lang="en-US" altLang="ko-KR" dirty="0" err="1"/>
              <a:t>Time.deltaTime</a:t>
            </a:r>
            <a:r>
              <a:rPr lang="en-US" altLang="ko-KR" dirty="0"/>
              <a:t>);</a:t>
            </a:r>
          </a:p>
          <a:p>
            <a:r>
              <a:rPr lang="en-US" altLang="ko-KR" dirty="0"/>
              <a:t>   }     }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739302" y="3212976"/>
            <a:ext cx="25250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66FF"/>
                </a:solidFill>
              </a:rPr>
              <a:t>// controller</a:t>
            </a:r>
            <a:r>
              <a:rPr lang="ko-KR" altLang="en-US" dirty="0">
                <a:solidFill>
                  <a:srgbClr val="0066FF"/>
                </a:solidFill>
              </a:rPr>
              <a:t>가 땅에 닿았을 때</a:t>
            </a:r>
            <a:r>
              <a:rPr lang="en-US" altLang="ko-KR" dirty="0">
                <a:solidFill>
                  <a:srgbClr val="0066FF"/>
                </a:solidFill>
              </a:rPr>
              <a:t>,</a:t>
            </a:r>
            <a:endParaRPr lang="ko-KR" altLang="en-US" dirty="0">
              <a:solidFill>
                <a:srgbClr val="0066FF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739302" y="3625279"/>
            <a:ext cx="39437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66FF"/>
                </a:solidFill>
              </a:rPr>
              <a:t>//player</a:t>
            </a:r>
            <a:r>
              <a:rPr lang="ko-KR" altLang="en-US" dirty="0">
                <a:solidFill>
                  <a:srgbClr val="0066FF"/>
                </a:solidFill>
              </a:rPr>
              <a:t>를 </a:t>
            </a:r>
            <a:r>
              <a:rPr lang="en-US" altLang="ko-KR" dirty="0">
                <a:solidFill>
                  <a:srgbClr val="0066FF"/>
                </a:solidFill>
              </a:rPr>
              <a:t>z</a:t>
            </a:r>
            <a:r>
              <a:rPr lang="ko-KR" altLang="en-US" dirty="0">
                <a:solidFill>
                  <a:srgbClr val="0066FF"/>
                </a:solidFill>
              </a:rPr>
              <a:t>축으로 </a:t>
            </a:r>
            <a:r>
              <a:rPr lang="en-US" altLang="ko-KR" dirty="0">
                <a:solidFill>
                  <a:srgbClr val="0066FF"/>
                </a:solidFill>
              </a:rPr>
              <a:t>20</a:t>
            </a:r>
            <a:r>
              <a:rPr lang="ko-KR" altLang="en-US" dirty="0">
                <a:solidFill>
                  <a:srgbClr val="0066FF"/>
                </a:solidFill>
              </a:rPr>
              <a:t>씩</a:t>
            </a:r>
            <a:r>
              <a:rPr lang="en-US" altLang="ko-KR" dirty="0">
                <a:solidFill>
                  <a:srgbClr val="0066FF"/>
                </a:solidFill>
              </a:rPr>
              <a:t> </a:t>
            </a:r>
            <a:r>
              <a:rPr lang="ko-KR" altLang="en-US" dirty="0">
                <a:solidFill>
                  <a:srgbClr val="0066FF"/>
                </a:solidFill>
              </a:rPr>
              <a:t>계속 움직이도록 하며</a:t>
            </a:r>
            <a:endParaRPr lang="en-US" altLang="ko-KR" dirty="0">
              <a:solidFill>
                <a:srgbClr val="0066FF"/>
              </a:solidFill>
            </a:endParaRPr>
          </a:p>
          <a:p>
            <a:r>
              <a:rPr lang="ko-KR" altLang="en-US" dirty="0">
                <a:solidFill>
                  <a:srgbClr val="0066FF"/>
                </a:solidFill>
              </a:rPr>
              <a:t>좌우로는 키보드의 입력을 받아 움직이도록 함</a:t>
            </a:r>
            <a:r>
              <a:rPr lang="en-US" altLang="ko-KR" dirty="0">
                <a:solidFill>
                  <a:srgbClr val="0066FF"/>
                </a:solidFill>
              </a:rPr>
              <a:t>. </a:t>
            </a:r>
            <a:endParaRPr lang="ko-KR" altLang="en-US" dirty="0">
              <a:solidFill>
                <a:srgbClr val="0066FF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55840" y="5137447"/>
            <a:ext cx="54377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66FF"/>
                </a:solidFill>
              </a:rPr>
              <a:t>// </a:t>
            </a:r>
            <a:r>
              <a:rPr lang="ko-KR" altLang="en-US" dirty="0">
                <a:solidFill>
                  <a:srgbClr val="0066FF"/>
                </a:solidFill>
              </a:rPr>
              <a:t>스페이스 바를 누르면 움직임의 방향의 </a:t>
            </a:r>
            <a:r>
              <a:rPr lang="en-US" altLang="ko-KR" dirty="0">
                <a:solidFill>
                  <a:srgbClr val="0066FF"/>
                </a:solidFill>
              </a:rPr>
              <a:t>y</a:t>
            </a:r>
            <a:r>
              <a:rPr lang="ko-KR" altLang="en-US" dirty="0">
                <a:solidFill>
                  <a:srgbClr val="0066FF"/>
                </a:solidFill>
              </a:rPr>
              <a:t>축의 값을 높여 </a:t>
            </a:r>
            <a:r>
              <a:rPr lang="en-US" altLang="ko-KR" dirty="0">
                <a:solidFill>
                  <a:srgbClr val="0066FF"/>
                </a:solidFill>
              </a:rPr>
              <a:t>player</a:t>
            </a:r>
            <a:r>
              <a:rPr lang="ko-KR" altLang="en-US" dirty="0">
                <a:solidFill>
                  <a:srgbClr val="0066FF"/>
                </a:solidFill>
              </a:rPr>
              <a:t>가</a:t>
            </a:r>
            <a:endParaRPr lang="en-US" altLang="ko-KR" dirty="0">
              <a:solidFill>
                <a:srgbClr val="0066FF"/>
              </a:solidFill>
            </a:endParaRPr>
          </a:p>
          <a:p>
            <a:r>
              <a:rPr lang="en-US" altLang="ko-KR" dirty="0">
                <a:solidFill>
                  <a:srgbClr val="0066FF"/>
                </a:solidFill>
              </a:rPr>
              <a:t>Jump</a:t>
            </a:r>
            <a:r>
              <a:rPr lang="ko-KR" altLang="en-US" dirty="0">
                <a:solidFill>
                  <a:srgbClr val="0066FF"/>
                </a:solidFill>
              </a:rPr>
              <a:t>하는 것처럼 보이도록 해줍니다</a:t>
            </a:r>
            <a:r>
              <a:rPr lang="en-US" altLang="ko-KR" dirty="0">
                <a:solidFill>
                  <a:srgbClr val="0066FF"/>
                </a:solidFill>
              </a:rPr>
              <a:t>.</a:t>
            </a:r>
            <a:endParaRPr lang="ko-KR" altLang="en-US" dirty="0">
              <a:solidFill>
                <a:srgbClr val="0066FF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727848" y="5949280"/>
            <a:ext cx="74606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66FF"/>
                </a:solidFill>
              </a:rPr>
              <a:t>// y</a:t>
            </a:r>
            <a:r>
              <a:rPr lang="ko-KR" altLang="en-US" dirty="0">
                <a:solidFill>
                  <a:srgbClr val="0066FF"/>
                </a:solidFill>
              </a:rPr>
              <a:t>축으로 중력을 적용시켜 </a:t>
            </a:r>
            <a:r>
              <a:rPr lang="en-US" altLang="ko-KR" dirty="0">
                <a:solidFill>
                  <a:srgbClr val="0066FF"/>
                </a:solidFill>
              </a:rPr>
              <a:t>player</a:t>
            </a:r>
            <a:r>
              <a:rPr lang="ko-KR" altLang="en-US" dirty="0">
                <a:solidFill>
                  <a:srgbClr val="0066FF"/>
                </a:solidFill>
              </a:rPr>
              <a:t>가 </a:t>
            </a:r>
            <a:r>
              <a:rPr lang="en-US" altLang="ko-KR" dirty="0">
                <a:solidFill>
                  <a:srgbClr val="0066FF"/>
                </a:solidFill>
              </a:rPr>
              <a:t>Jump</a:t>
            </a:r>
            <a:r>
              <a:rPr lang="ko-KR" altLang="en-US" dirty="0">
                <a:solidFill>
                  <a:srgbClr val="0066FF"/>
                </a:solidFill>
              </a:rPr>
              <a:t>를 한 후에 땅으로 다시 떨어지도록 만들어 줍니다</a:t>
            </a:r>
            <a:r>
              <a:rPr lang="en-US" altLang="ko-KR" dirty="0">
                <a:solidFill>
                  <a:srgbClr val="0066FF"/>
                </a:solidFill>
              </a:rPr>
              <a:t>.</a:t>
            </a:r>
            <a:endParaRPr lang="ko-KR" altLang="en-US" dirty="0">
              <a:solidFill>
                <a:srgbClr val="0066FF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159896" y="6217567"/>
            <a:ext cx="66912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66FF"/>
                </a:solidFill>
              </a:rPr>
              <a:t>// </a:t>
            </a:r>
            <a:r>
              <a:rPr lang="ko-KR" altLang="en-US" dirty="0">
                <a:solidFill>
                  <a:srgbClr val="0066FF"/>
                </a:solidFill>
              </a:rPr>
              <a:t>이렇게 계산된 움직임 방향</a:t>
            </a:r>
            <a:r>
              <a:rPr lang="en-US" altLang="ko-KR" dirty="0">
                <a:solidFill>
                  <a:srgbClr val="0066FF"/>
                </a:solidFill>
              </a:rPr>
              <a:t>(</a:t>
            </a:r>
            <a:r>
              <a:rPr lang="en-US" altLang="ko-KR" dirty="0" err="1">
                <a:solidFill>
                  <a:srgbClr val="0066FF"/>
                </a:solidFill>
              </a:rPr>
              <a:t>moveDir</a:t>
            </a:r>
            <a:r>
              <a:rPr lang="en-US" altLang="ko-KR" dirty="0">
                <a:solidFill>
                  <a:srgbClr val="0066FF"/>
                </a:solidFill>
              </a:rPr>
              <a:t>)</a:t>
            </a:r>
            <a:r>
              <a:rPr lang="ko-KR" altLang="en-US" dirty="0">
                <a:solidFill>
                  <a:srgbClr val="0066FF"/>
                </a:solidFill>
              </a:rPr>
              <a:t>만큼 </a:t>
            </a:r>
            <a:r>
              <a:rPr lang="en-US" altLang="ko-KR" dirty="0">
                <a:solidFill>
                  <a:srgbClr val="0066FF"/>
                </a:solidFill>
              </a:rPr>
              <a:t>controller</a:t>
            </a:r>
            <a:r>
              <a:rPr lang="ko-KR" altLang="en-US" dirty="0">
                <a:solidFill>
                  <a:srgbClr val="0066FF"/>
                </a:solidFill>
              </a:rPr>
              <a:t>가 실제로 움직이도록 합니다</a:t>
            </a:r>
            <a:r>
              <a:rPr lang="en-US" altLang="ko-KR" dirty="0">
                <a:solidFill>
                  <a:srgbClr val="0066FF"/>
                </a:solidFill>
              </a:rPr>
              <a:t>.</a:t>
            </a:r>
            <a:endParaRPr lang="ko-KR" altLang="en-US" dirty="0">
              <a:solidFill>
                <a:srgbClr val="0066FF"/>
              </a:solidFill>
            </a:endParaRPr>
          </a:p>
        </p:txBody>
      </p:sp>
      <p:sp>
        <p:nvSpPr>
          <p:cNvPr id="18" name="Shape 149">
            <a:extLst>
              <a:ext uri="{FF2B5EF4-FFF2-40B4-BE49-F238E27FC236}">
                <a16:creationId xmlns:a16="http://schemas.microsoft.com/office/drawing/2014/main" id="{87655475-B98E-4F07-B0CE-7DB8E651927A}"/>
              </a:ext>
            </a:extLst>
          </p:cNvPr>
          <p:cNvSpPr/>
          <p:nvPr/>
        </p:nvSpPr>
        <p:spPr>
          <a:xfrm>
            <a:off x="1313854" y="194303"/>
            <a:ext cx="4219843" cy="6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50000"/>
              </a:lnSpc>
              <a:buSzPts val="2800"/>
            </a:pPr>
            <a:r>
              <a:rPr lang="ko-KR" altLang="en-US" sz="2800" dirty="0">
                <a:solidFill>
                  <a:srgbClr val="3F3F3F"/>
                </a:solidFill>
              </a:rPr>
              <a:t>직접 제작</a:t>
            </a:r>
            <a:r>
              <a:rPr lang="en-US" altLang="ko-KR" sz="2800" dirty="0">
                <a:solidFill>
                  <a:srgbClr val="3F3F3F"/>
                </a:solidFill>
              </a:rPr>
              <a:t>/</a:t>
            </a:r>
            <a:r>
              <a:rPr lang="ko-KR" altLang="en-US" sz="2800" dirty="0">
                <a:solidFill>
                  <a:srgbClr val="3F3F3F"/>
                </a:solidFill>
              </a:rPr>
              <a:t>해결한 사항들</a:t>
            </a:r>
          </a:p>
        </p:txBody>
      </p:sp>
      <p:pic>
        <p:nvPicPr>
          <p:cNvPr id="19" name="Shape 151">
            <a:extLst>
              <a:ext uri="{FF2B5EF4-FFF2-40B4-BE49-F238E27FC236}">
                <a16:creationId xmlns:a16="http://schemas.microsoft.com/office/drawing/2014/main" id="{072053AE-A6F2-4F00-8C97-786E0DD78E9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24881" y="296750"/>
            <a:ext cx="684900" cy="6849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7C0B8D8A-DA53-4E66-A6BC-B2DE7902A7ED}"/>
              </a:ext>
            </a:extLst>
          </p:cNvPr>
          <p:cNvSpPr/>
          <p:nvPr/>
        </p:nvSpPr>
        <p:spPr>
          <a:xfrm>
            <a:off x="5767331" y="795616"/>
            <a:ext cx="6096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dirty="0">
                <a:solidFill>
                  <a:srgbClr val="FF0000"/>
                </a:solidFill>
              </a:rPr>
              <a:t>각 테마 별로 이 코드를 적용시켰습니다</a:t>
            </a:r>
            <a:r>
              <a:rPr lang="en-US" altLang="ko-KR" dirty="0">
                <a:solidFill>
                  <a:srgbClr val="FF0000"/>
                </a:solidFill>
              </a:rPr>
              <a:t>.</a:t>
            </a:r>
          </a:p>
          <a:p>
            <a:pPr algn="ctr"/>
            <a:r>
              <a:rPr lang="en-US" altLang="ko-KR" dirty="0" err="1">
                <a:solidFill>
                  <a:srgbClr val="FF0000"/>
                </a:solidFill>
              </a:rPr>
              <a:t>moveDir</a:t>
            </a:r>
            <a:r>
              <a:rPr lang="ko-KR" altLang="en-US" dirty="0">
                <a:solidFill>
                  <a:srgbClr val="FF0000"/>
                </a:solidFill>
              </a:rPr>
              <a:t>에 적용되는 값만 조금씩 다르고</a:t>
            </a:r>
            <a:endParaRPr lang="en-US" altLang="ko-KR" dirty="0">
              <a:solidFill>
                <a:srgbClr val="FF0000"/>
              </a:solidFill>
            </a:endParaRPr>
          </a:p>
          <a:p>
            <a:pPr algn="ctr"/>
            <a:r>
              <a:rPr lang="ko-KR" altLang="en-US" dirty="0">
                <a:solidFill>
                  <a:srgbClr val="FF0000"/>
                </a:solidFill>
              </a:rPr>
              <a:t>코드의 틀은 동일하게 들어갔습니다</a:t>
            </a:r>
            <a:r>
              <a:rPr lang="en-US" altLang="ko-KR" dirty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20" name="Shape 161">
            <a:extLst>
              <a:ext uri="{FF2B5EF4-FFF2-40B4-BE49-F238E27FC236}">
                <a16:creationId xmlns:a16="http://schemas.microsoft.com/office/drawing/2014/main" id="{EC19BF7C-527D-4E9D-A643-AEAD1FB50AA8}"/>
              </a:ext>
            </a:extLst>
          </p:cNvPr>
          <p:cNvSpPr txBox="1"/>
          <p:nvPr/>
        </p:nvSpPr>
        <p:spPr>
          <a:xfrm>
            <a:off x="983432" y="1196752"/>
            <a:ext cx="4967700" cy="50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r>
              <a:rPr lang="ko-KR" sz="1800" b="1" i="0" u="none" strike="noStrike" cap="none" dirty="0" err="1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Character</a:t>
            </a:r>
            <a:r>
              <a:rPr lang="ko-KR" sz="1800" b="1" i="0" u="none" strike="noStrike" cap="none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 좌우로 움직이고 점프하기</a:t>
            </a:r>
            <a:endParaRPr sz="1800" b="1" i="0" u="none" strike="noStrike" cap="none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 txBox="1"/>
          <p:nvPr/>
        </p:nvSpPr>
        <p:spPr>
          <a:xfrm>
            <a:off x="536325" y="296751"/>
            <a:ext cx="1032900" cy="6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0" i="0" u="none" strike="noStrike" cap="none">
                <a:solidFill>
                  <a:srgbClr val="9B86BE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sz="2400" b="0" i="0" u="none" strike="noStrike" cap="none">
              <a:solidFill>
                <a:srgbClr val="9B86B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Shape 161"/>
          <p:cNvSpPr txBox="1"/>
          <p:nvPr/>
        </p:nvSpPr>
        <p:spPr>
          <a:xfrm>
            <a:off x="1127448" y="1268760"/>
            <a:ext cx="4967700" cy="50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r>
              <a:rPr lang="en-US" altLang="ko-KR" sz="1800" b="1" i="0" u="none" strike="noStrike" cap="none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Camera </a:t>
            </a:r>
            <a:r>
              <a:rPr lang="ko-KR" altLang="en-US" sz="1800" b="1" i="0" u="none" strike="noStrike" cap="none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움직이기</a:t>
            </a:r>
            <a:endParaRPr sz="1800" b="1" i="0" u="none" strike="noStrike" cap="none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27448" y="5448126"/>
            <a:ext cx="965520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카메라를 가지고 있는 </a:t>
            </a:r>
            <a:r>
              <a:rPr lang="en-US" altLang="ko-KR" sz="1600" dirty="0"/>
              <a:t>_scene </a:t>
            </a:r>
            <a:r>
              <a:rPr lang="ko-KR" altLang="en-US" sz="1600" dirty="0"/>
              <a:t>이라는 이름의 </a:t>
            </a:r>
            <a:r>
              <a:rPr lang="en-US" altLang="ko-KR" sz="1600" dirty="0"/>
              <a:t>Game Object</a:t>
            </a:r>
            <a:r>
              <a:rPr lang="ko-KR" altLang="en-US" sz="1600" dirty="0"/>
              <a:t>에 자바 스크립트 파일을 적용해 카메라가 </a:t>
            </a:r>
            <a:endParaRPr lang="en-US" altLang="ko-KR" sz="1600" dirty="0"/>
          </a:p>
          <a:p>
            <a:r>
              <a:rPr lang="en-US" altLang="ko-KR" sz="1600" dirty="0"/>
              <a:t>player</a:t>
            </a:r>
            <a:r>
              <a:rPr lang="ko-KR" altLang="en-US" sz="1600" dirty="0"/>
              <a:t>를 쫓아가며 찍을 수 있도록 설정하였습니다</a:t>
            </a:r>
            <a:r>
              <a:rPr lang="en-US" altLang="ko-KR" sz="1600" dirty="0"/>
              <a:t>. </a:t>
            </a:r>
            <a:r>
              <a:rPr lang="ko-KR" altLang="en-US" sz="1600" dirty="0"/>
              <a:t> 이때</a:t>
            </a:r>
            <a:r>
              <a:rPr lang="en-US" altLang="ko-KR" sz="1600" dirty="0"/>
              <a:t>, _scene</a:t>
            </a:r>
            <a:r>
              <a:rPr lang="ko-KR" altLang="en-US" sz="1600" dirty="0"/>
              <a:t>에는 아이템들이 나오는 </a:t>
            </a:r>
            <a:r>
              <a:rPr lang="en-US" altLang="ko-KR" sz="1600" dirty="0"/>
              <a:t>generator</a:t>
            </a:r>
            <a:r>
              <a:rPr lang="ko-KR" altLang="en-US" sz="1600" dirty="0"/>
              <a:t>들이 </a:t>
            </a:r>
            <a:endParaRPr lang="en-US" altLang="ko-KR" sz="1600" dirty="0"/>
          </a:p>
          <a:p>
            <a:r>
              <a:rPr lang="ko-KR" altLang="en-US" sz="1600" dirty="0"/>
              <a:t>들어있기 때문에 좌우 방향으로는</a:t>
            </a:r>
            <a:r>
              <a:rPr lang="en-US" altLang="ko-KR" sz="1600" dirty="0"/>
              <a:t> </a:t>
            </a:r>
            <a:r>
              <a:rPr lang="ko-KR" altLang="en-US" sz="1600" dirty="0"/>
              <a:t>움직이지 않아야 되기 때문에 </a:t>
            </a:r>
            <a:r>
              <a:rPr lang="en-US" altLang="ko-KR" sz="1600" dirty="0"/>
              <a:t>player</a:t>
            </a:r>
            <a:r>
              <a:rPr lang="ko-KR" altLang="en-US" sz="1600" dirty="0"/>
              <a:t>가 직진하는 방향인 </a:t>
            </a:r>
            <a:r>
              <a:rPr lang="en-US" altLang="ko-KR" sz="1600" dirty="0"/>
              <a:t>z</a:t>
            </a:r>
            <a:r>
              <a:rPr lang="ko-KR" altLang="en-US" sz="1600" dirty="0"/>
              <a:t>값만을 </a:t>
            </a:r>
            <a:endParaRPr lang="en-US" altLang="ko-KR" sz="1600" dirty="0"/>
          </a:p>
          <a:p>
            <a:r>
              <a:rPr lang="ko-KR" altLang="en-US" sz="1600" dirty="0"/>
              <a:t>가져와 사용했습니다</a:t>
            </a:r>
            <a:r>
              <a:rPr lang="en-US" altLang="ko-KR" sz="1600" dirty="0"/>
              <a:t>. Z</a:t>
            </a:r>
            <a:r>
              <a:rPr lang="ko-KR" altLang="en-US" sz="1600" dirty="0"/>
              <a:t>축으로만 </a:t>
            </a:r>
            <a:r>
              <a:rPr lang="en-US" altLang="ko-KR" sz="1600" dirty="0"/>
              <a:t>player</a:t>
            </a:r>
            <a:r>
              <a:rPr lang="ko-KR" altLang="en-US" sz="1600" dirty="0"/>
              <a:t>를 쫓아가도록</a:t>
            </a:r>
            <a:r>
              <a:rPr lang="en-US" altLang="ko-KR" sz="1600" dirty="0"/>
              <a:t> _scene</a:t>
            </a:r>
            <a:r>
              <a:rPr lang="ko-KR" altLang="en-US" sz="1600" dirty="0"/>
              <a:t>을 설정해주었습니다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  <p:sp>
        <p:nvSpPr>
          <p:cNvPr id="7" name="TextBox 6"/>
          <p:cNvSpPr txBox="1"/>
          <p:nvPr/>
        </p:nvSpPr>
        <p:spPr>
          <a:xfrm>
            <a:off x="4943872" y="3284984"/>
            <a:ext cx="17235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 err="1"/>
              <a:t>캡쳐본</a:t>
            </a:r>
            <a:endParaRPr lang="ko-KR" altLang="en-US" sz="40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EC8289F-C5BF-4867-95E2-14625CD3D2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9456" y="1856216"/>
            <a:ext cx="9289032" cy="3505608"/>
          </a:xfrm>
          <a:prstGeom prst="rect">
            <a:avLst/>
          </a:prstGeom>
        </p:spPr>
      </p:pic>
      <p:sp>
        <p:nvSpPr>
          <p:cNvPr id="10" name="Shape 149">
            <a:extLst>
              <a:ext uri="{FF2B5EF4-FFF2-40B4-BE49-F238E27FC236}">
                <a16:creationId xmlns:a16="http://schemas.microsoft.com/office/drawing/2014/main" id="{C74362D4-D3FB-47F9-A3D1-5C955E5BCE69}"/>
              </a:ext>
            </a:extLst>
          </p:cNvPr>
          <p:cNvSpPr/>
          <p:nvPr/>
        </p:nvSpPr>
        <p:spPr>
          <a:xfrm>
            <a:off x="1313854" y="194303"/>
            <a:ext cx="4219843" cy="6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50000"/>
              </a:lnSpc>
              <a:buSzPts val="2800"/>
            </a:pPr>
            <a:r>
              <a:rPr lang="ko-KR" altLang="en-US" sz="2800" dirty="0">
                <a:solidFill>
                  <a:srgbClr val="3F3F3F"/>
                </a:solidFill>
              </a:rPr>
              <a:t>직접 제작</a:t>
            </a:r>
            <a:r>
              <a:rPr lang="en-US" altLang="ko-KR" sz="2800" dirty="0">
                <a:solidFill>
                  <a:srgbClr val="3F3F3F"/>
                </a:solidFill>
              </a:rPr>
              <a:t>/</a:t>
            </a:r>
            <a:r>
              <a:rPr lang="ko-KR" altLang="en-US" sz="2800" dirty="0">
                <a:solidFill>
                  <a:srgbClr val="3F3F3F"/>
                </a:solidFill>
              </a:rPr>
              <a:t>해결한 사항들</a:t>
            </a:r>
          </a:p>
        </p:txBody>
      </p:sp>
      <p:pic>
        <p:nvPicPr>
          <p:cNvPr id="11" name="Shape 151">
            <a:extLst>
              <a:ext uri="{FF2B5EF4-FFF2-40B4-BE49-F238E27FC236}">
                <a16:creationId xmlns:a16="http://schemas.microsoft.com/office/drawing/2014/main" id="{69C68251-A2E9-490C-9958-7BEEAFB3E948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24881" y="296750"/>
            <a:ext cx="684900" cy="68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 txBox="1"/>
          <p:nvPr/>
        </p:nvSpPr>
        <p:spPr>
          <a:xfrm>
            <a:off x="536325" y="296751"/>
            <a:ext cx="1032900" cy="6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0" i="0" u="none" strike="noStrike" cap="none">
                <a:solidFill>
                  <a:srgbClr val="9B86BE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sz="2400" b="0" i="0" u="none" strike="noStrike" cap="none">
              <a:solidFill>
                <a:srgbClr val="9B86B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055440" y="2708920"/>
            <a:ext cx="6096000" cy="289310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/>
              <a:t>#</a:t>
            </a:r>
            <a:r>
              <a:rPr lang="en-US" altLang="ko-KR" dirty="0" err="1"/>
              <a:t>pragma</a:t>
            </a:r>
            <a:r>
              <a:rPr lang="en-US" altLang="ko-KR" dirty="0"/>
              <a:t> strict</a:t>
            </a:r>
          </a:p>
          <a:p>
            <a:endParaRPr lang="en-US" altLang="ko-KR" dirty="0"/>
          </a:p>
          <a:p>
            <a:r>
              <a:rPr lang="en-US" altLang="ko-KR" dirty="0"/>
              <a:t>function Start () </a:t>
            </a:r>
          </a:p>
          <a:p>
            <a:r>
              <a:rPr lang="en-US" altLang="ko-KR" dirty="0"/>
              <a:t>{</a:t>
            </a:r>
          </a:p>
          <a:p>
            <a:endParaRPr lang="en-US" altLang="ko-KR" dirty="0"/>
          </a:p>
          <a:p>
            <a:r>
              <a:rPr lang="en-US" altLang="ko-KR" dirty="0"/>
              <a:t>}</a:t>
            </a:r>
          </a:p>
          <a:p>
            <a:endParaRPr lang="en-US" altLang="ko-KR" dirty="0"/>
          </a:p>
          <a:p>
            <a:r>
              <a:rPr lang="en-US" altLang="ko-KR" dirty="0"/>
              <a:t>function Update () </a:t>
            </a:r>
          </a:p>
          <a:p>
            <a:r>
              <a:rPr lang="en-US" altLang="ko-KR" dirty="0"/>
              <a:t>{</a:t>
            </a:r>
          </a:p>
          <a:p>
            <a:r>
              <a:rPr lang="en-US" altLang="ko-KR" dirty="0"/>
              <a:t>   </a:t>
            </a:r>
            <a:r>
              <a:rPr lang="en-US" altLang="ko-KR" dirty="0" err="1"/>
              <a:t>var</a:t>
            </a:r>
            <a:r>
              <a:rPr lang="en-US" altLang="ko-KR" dirty="0"/>
              <a:t> player : </a:t>
            </a:r>
            <a:r>
              <a:rPr lang="en-US" altLang="ko-KR" dirty="0" err="1"/>
              <a:t>GameObject</a:t>
            </a:r>
            <a:r>
              <a:rPr lang="en-US" altLang="ko-KR" dirty="0"/>
              <a:t> = </a:t>
            </a:r>
            <a:r>
              <a:rPr lang="en-US" altLang="ko-KR" dirty="0" err="1"/>
              <a:t>GameObject.FindWithTag</a:t>
            </a:r>
            <a:r>
              <a:rPr lang="en-US" altLang="ko-KR" dirty="0"/>
              <a:t>("Player");</a:t>
            </a:r>
          </a:p>
          <a:p>
            <a:r>
              <a:rPr lang="en-US" altLang="ko-KR" dirty="0"/>
              <a:t>   </a:t>
            </a:r>
          </a:p>
          <a:p>
            <a:r>
              <a:rPr lang="en-US" altLang="ko-KR" dirty="0"/>
              <a:t>   </a:t>
            </a:r>
            <a:r>
              <a:rPr lang="en-US" altLang="ko-KR" dirty="0" err="1"/>
              <a:t>transform.position.z</a:t>
            </a:r>
            <a:r>
              <a:rPr lang="en-US" altLang="ko-KR" dirty="0"/>
              <a:t> = player.transform.position.z+3944;</a:t>
            </a:r>
          </a:p>
          <a:p>
            <a:r>
              <a:rPr lang="en-US" altLang="ko-KR" dirty="0"/>
              <a:t>}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055440" y="2060848"/>
            <a:ext cx="11657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rgbClr val="0066FF"/>
                </a:solidFill>
              </a:rPr>
              <a:t>Camera.js</a:t>
            </a:r>
            <a:endParaRPr lang="ko-KR" altLang="en-US" sz="1600" b="1" dirty="0">
              <a:solidFill>
                <a:srgbClr val="0066FF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456040" y="4653136"/>
            <a:ext cx="46073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66FF"/>
                </a:solidFill>
              </a:rPr>
              <a:t>// Player</a:t>
            </a:r>
            <a:r>
              <a:rPr lang="ko-KR" altLang="en-US" dirty="0">
                <a:solidFill>
                  <a:srgbClr val="0066FF"/>
                </a:solidFill>
              </a:rPr>
              <a:t>라는 태그를 가진 </a:t>
            </a:r>
            <a:r>
              <a:rPr lang="en-US" altLang="ko-KR" dirty="0">
                <a:solidFill>
                  <a:srgbClr val="0066FF"/>
                </a:solidFill>
              </a:rPr>
              <a:t>Game Object</a:t>
            </a:r>
            <a:r>
              <a:rPr lang="ko-KR" altLang="en-US" dirty="0">
                <a:solidFill>
                  <a:srgbClr val="0066FF"/>
                </a:solidFill>
              </a:rPr>
              <a:t>를 </a:t>
            </a:r>
            <a:r>
              <a:rPr lang="en-US" altLang="ko-KR" dirty="0">
                <a:solidFill>
                  <a:srgbClr val="0066FF"/>
                </a:solidFill>
              </a:rPr>
              <a:t>player</a:t>
            </a:r>
            <a:r>
              <a:rPr lang="ko-KR" altLang="en-US" dirty="0">
                <a:solidFill>
                  <a:srgbClr val="0066FF"/>
                </a:solidFill>
              </a:rPr>
              <a:t>로 지정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434886" y="5085184"/>
            <a:ext cx="571342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66FF"/>
                </a:solidFill>
              </a:rPr>
              <a:t>// player</a:t>
            </a:r>
            <a:r>
              <a:rPr lang="ko-KR" altLang="en-US" dirty="0">
                <a:solidFill>
                  <a:srgbClr val="0066FF"/>
                </a:solidFill>
              </a:rPr>
              <a:t>의 위치의 </a:t>
            </a:r>
            <a:r>
              <a:rPr lang="en-US" altLang="ko-KR" dirty="0">
                <a:solidFill>
                  <a:srgbClr val="0066FF"/>
                </a:solidFill>
              </a:rPr>
              <a:t>z</a:t>
            </a:r>
            <a:r>
              <a:rPr lang="ko-KR" altLang="en-US" dirty="0">
                <a:solidFill>
                  <a:srgbClr val="0066FF"/>
                </a:solidFill>
              </a:rPr>
              <a:t>값을 가져와 </a:t>
            </a:r>
            <a:r>
              <a:rPr lang="en-US" altLang="ko-KR" dirty="0">
                <a:solidFill>
                  <a:srgbClr val="0066FF"/>
                </a:solidFill>
              </a:rPr>
              <a:t>_scene</a:t>
            </a:r>
            <a:r>
              <a:rPr lang="ko-KR" altLang="en-US" dirty="0">
                <a:solidFill>
                  <a:srgbClr val="0066FF"/>
                </a:solidFill>
              </a:rPr>
              <a:t>이라는 이름의 </a:t>
            </a:r>
            <a:r>
              <a:rPr lang="en-US" altLang="ko-KR" dirty="0" err="1">
                <a:solidFill>
                  <a:srgbClr val="0066FF"/>
                </a:solidFill>
              </a:rPr>
              <a:t>GameObject</a:t>
            </a:r>
            <a:r>
              <a:rPr lang="ko-KR" altLang="en-US" dirty="0">
                <a:solidFill>
                  <a:srgbClr val="0066FF"/>
                </a:solidFill>
              </a:rPr>
              <a:t>의 </a:t>
            </a:r>
            <a:endParaRPr lang="en-US" altLang="ko-KR" dirty="0">
              <a:solidFill>
                <a:srgbClr val="0066FF"/>
              </a:solidFill>
            </a:endParaRPr>
          </a:p>
          <a:p>
            <a:r>
              <a:rPr lang="ko-KR" altLang="en-US" dirty="0">
                <a:solidFill>
                  <a:srgbClr val="0066FF"/>
                </a:solidFill>
              </a:rPr>
              <a:t>위치를 설정해줌</a:t>
            </a:r>
            <a:r>
              <a:rPr lang="en-US" altLang="ko-KR" dirty="0">
                <a:solidFill>
                  <a:srgbClr val="0066FF"/>
                </a:solidFill>
              </a:rPr>
              <a:t>. </a:t>
            </a:r>
            <a:r>
              <a:rPr lang="ko-KR" altLang="en-US" dirty="0">
                <a:solidFill>
                  <a:srgbClr val="0066FF"/>
                </a:solidFill>
              </a:rPr>
              <a:t>결론적으로  </a:t>
            </a:r>
            <a:r>
              <a:rPr lang="en-US" altLang="ko-KR" dirty="0">
                <a:solidFill>
                  <a:srgbClr val="0066FF"/>
                </a:solidFill>
              </a:rPr>
              <a:t>_scene</a:t>
            </a:r>
            <a:r>
              <a:rPr lang="ko-KR" altLang="en-US" dirty="0">
                <a:solidFill>
                  <a:srgbClr val="0066FF"/>
                </a:solidFill>
              </a:rPr>
              <a:t>이 </a:t>
            </a:r>
            <a:r>
              <a:rPr lang="en-US" altLang="ko-KR" dirty="0">
                <a:solidFill>
                  <a:srgbClr val="0066FF"/>
                </a:solidFill>
              </a:rPr>
              <a:t>3499</a:t>
            </a:r>
            <a:r>
              <a:rPr lang="ko-KR" altLang="en-US" dirty="0">
                <a:solidFill>
                  <a:srgbClr val="0066FF"/>
                </a:solidFill>
              </a:rPr>
              <a:t>만큼 떨어져서 </a:t>
            </a:r>
            <a:r>
              <a:rPr lang="en-US" altLang="ko-KR" dirty="0">
                <a:solidFill>
                  <a:srgbClr val="0066FF"/>
                </a:solidFill>
              </a:rPr>
              <a:t>player</a:t>
            </a:r>
            <a:r>
              <a:rPr lang="ko-KR" altLang="en-US" dirty="0">
                <a:solidFill>
                  <a:srgbClr val="0066FF"/>
                </a:solidFill>
              </a:rPr>
              <a:t>를</a:t>
            </a:r>
            <a:endParaRPr lang="en-US" altLang="ko-KR" dirty="0">
              <a:solidFill>
                <a:srgbClr val="0066FF"/>
              </a:solidFill>
            </a:endParaRPr>
          </a:p>
          <a:p>
            <a:r>
              <a:rPr lang="ko-KR" altLang="en-US" dirty="0">
                <a:solidFill>
                  <a:srgbClr val="0066FF"/>
                </a:solidFill>
              </a:rPr>
              <a:t>쫓아다니게 됨</a:t>
            </a:r>
            <a:r>
              <a:rPr lang="en-US" altLang="ko-KR" dirty="0">
                <a:solidFill>
                  <a:srgbClr val="0066FF"/>
                </a:solidFill>
              </a:rPr>
              <a:t>.</a:t>
            </a:r>
            <a:r>
              <a:rPr lang="ko-KR" altLang="en-US" dirty="0">
                <a:solidFill>
                  <a:srgbClr val="0066FF"/>
                </a:solidFill>
              </a:rPr>
              <a:t>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904101" y="2060848"/>
            <a:ext cx="31918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66FF"/>
                </a:solidFill>
              </a:rPr>
              <a:t> _scene</a:t>
            </a:r>
            <a:r>
              <a:rPr lang="ko-KR" altLang="en-US" dirty="0">
                <a:solidFill>
                  <a:srgbClr val="0066FF"/>
                </a:solidFill>
              </a:rPr>
              <a:t>이라는 </a:t>
            </a:r>
            <a:r>
              <a:rPr lang="en-US" altLang="ko-KR" dirty="0">
                <a:solidFill>
                  <a:srgbClr val="0066FF"/>
                </a:solidFill>
              </a:rPr>
              <a:t> Game Object</a:t>
            </a:r>
            <a:r>
              <a:rPr lang="ko-KR" altLang="en-US" dirty="0">
                <a:solidFill>
                  <a:srgbClr val="0066FF"/>
                </a:solidFill>
              </a:rPr>
              <a:t>에 적용</a:t>
            </a:r>
            <a:r>
              <a:rPr lang="en-US" altLang="ko-KR" dirty="0">
                <a:solidFill>
                  <a:srgbClr val="0066FF"/>
                </a:solidFill>
              </a:rPr>
              <a:t>.</a:t>
            </a:r>
            <a:endParaRPr lang="ko-KR" altLang="en-US" dirty="0">
              <a:solidFill>
                <a:srgbClr val="0066FF"/>
              </a:solidFill>
            </a:endParaRPr>
          </a:p>
        </p:txBody>
      </p:sp>
      <p:sp>
        <p:nvSpPr>
          <p:cNvPr id="14" name="오른쪽 화살표 13"/>
          <p:cNvSpPr/>
          <p:nvPr/>
        </p:nvSpPr>
        <p:spPr>
          <a:xfrm>
            <a:off x="2351584" y="2132856"/>
            <a:ext cx="432048" cy="216024"/>
          </a:xfrm>
          <a:prstGeom prst="rightArrow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Shape 149">
            <a:extLst>
              <a:ext uri="{FF2B5EF4-FFF2-40B4-BE49-F238E27FC236}">
                <a16:creationId xmlns:a16="http://schemas.microsoft.com/office/drawing/2014/main" id="{32CBCCAF-62E5-4AE0-98B6-43E62AFC9E5E}"/>
              </a:ext>
            </a:extLst>
          </p:cNvPr>
          <p:cNvSpPr/>
          <p:nvPr/>
        </p:nvSpPr>
        <p:spPr>
          <a:xfrm>
            <a:off x="1313854" y="194303"/>
            <a:ext cx="4219843" cy="6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50000"/>
              </a:lnSpc>
              <a:buSzPts val="2800"/>
            </a:pPr>
            <a:r>
              <a:rPr lang="ko-KR" altLang="en-US" sz="2800" dirty="0">
                <a:solidFill>
                  <a:srgbClr val="3F3F3F"/>
                </a:solidFill>
              </a:rPr>
              <a:t>직접 제작</a:t>
            </a:r>
            <a:r>
              <a:rPr lang="en-US" altLang="ko-KR" sz="2800" dirty="0">
                <a:solidFill>
                  <a:srgbClr val="3F3F3F"/>
                </a:solidFill>
              </a:rPr>
              <a:t>/</a:t>
            </a:r>
            <a:r>
              <a:rPr lang="ko-KR" altLang="en-US" sz="2800" dirty="0">
                <a:solidFill>
                  <a:srgbClr val="3F3F3F"/>
                </a:solidFill>
              </a:rPr>
              <a:t>해결한 사항들</a:t>
            </a:r>
          </a:p>
        </p:txBody>
      </p:sp>
      <p:pic>
        <p:nvPicPr>
          <p:cNvPr id="17" name="Shape 151">
            <a:extLst>
              <a:ext uri="{FF2B5EF4-FFF2-40B4-BE49-F238E27FC236}">
                <a16:creationId xmlns:a16="http://schemas.microsoft.com/office/drawing/2014/main" id="{30721137-CD90-43F8-927F-4F1AD943EC2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24881" y="296750"/>
            <a:ext cx="684900" cy="6849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C56BC9A4-6AFE-4EBC-A0B7-8668540F90C7}"/>
              </a:ext>
            </a:extLst>
          </p:cNvPr>
          <p:cNvSpPr/>
          <p:nvPr/>
        </p:nvSpPr>
        <p:spPr>
          <a:xfrm>
            <a:off x="-121404" y="6354203"/>
            <a:ext cx="1218910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rgbClr val="FF0000"/>
                </a:solidFill>
              </a:rPr>
              <a:t>각 테마 별로 이 코드를 적용시켰습니다</a:t>
            </a:r>
            <a:r>
              <a:rPr lang="en-US" altLang="ko-KR" dirty="0">
                <a:solidFill>
                  <a:srgbClr val="FF0000"/>
                </a:solidFill>
              </a:rPr>
              <a:t>. _scene</a:t>
            </a:r>
            <a:r>
              <a:rPr lang="ko-KR" altLang="en-US" dirty="0">
                <a:solidFill>
                  <a:srgbClr val="FF0000"/>
                </a:solidFill>
              </a:rPr>
              <a:t>의 </a:t>
            </a:r>
            <a:r>
              <a:rPr lang="en-US" altLang="ko-KR" dirty="0">
                <a:solidFill>
                  <a:srgbClr val="FF0000"/>
                </a:solidFill>
              </a:rPr>
              <a:t>z</a:t>
            </a:r>
            <a:r>
              <a:rPr lang="ko-KR" altLang="en-US" dirty="0">
                <a:solidFill>
                  <a:srgbClr val="FF0000"/>
                </a:solidFill>
              </a:rPr>
              <a:t>축에 적용되는 값만 다르고</a:t>
            </a:r>
            <a:r>
              <a:rPr lang="en-US" altLang="ko-KR" dirty="0">
                <a:solidFill>
                  <a:srgbClr val="FF0000"/>
                </a:solidFill>
              </a:rPr>
              <a:t> </a:t>
            </a:r>
            <a:r>
              <a:rPr lang="ko-KR" altLang="en-US" dirty="0">
                <a:solidFill>
                  <a:srgbClr val="FF0000"/>
                </a:solidFill>
              </a:rPr>
              <a:t>코드의 틀은 동일하게 들어갔습니다</a:t>
            </a:r>
            <a:r>
              <a:rPr lang="en-US" altLang="ko-KR" dirty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19" name="Shape 161">
            <a:extLst>
              <a:ext uri="{FF2B5EF4-FFF2-40B4-BE49-F238E27FC236}">
                <a16:creationId xmlns:a16="http://schemas.microsoft.com/office/drawing/2014/main" id="{2C6613D7-5B8A-4EFC-9E9A-3168AF3DE40D}"/>
              </a:ext>
            </a:extLst>
          </p:cNvPr>
          <p:cNvSpPr txBox="1"/>
          <p:nvPr/>
        </p:nvSpPr>
        <p:spPr>
          <a:xfrm>
            <a:off x="1127448" y="1268760"/>
            <a:ext cx="4967700" cy="50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r>
              <a:rPr lang="en-US" altLang="ko-KR" sz="1800" b="1" i="0" u="none" strike="noStrike" cap="none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Camera </a:t>
            </a:r>
            <a:r>
              <a:rPr lang="ko-KR" altLang="en-US" sz="1800" b="1" i="0" u="none" strike="noStrike" cap="none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움직이기</a:t>
            </a:r>
            <a:endParaRPr sz="1800" b="1" i="0" u="none" strike="noStrike" cap="none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37716239"/>
      </p:ext>
    </p:extLst>
  </p:cSld>
  <p:clrMapOvr>
    <a:masterClrMapping/>
  </p:clrMapOvr>
  <p:transition spd="slow"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FD5110E-6B36-491C-A58C-FE858A8102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4251" y="2012743"/>
            <a:ext cx="6264696" cy="3590925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DD766CB5-986A-4B2D-B61D-F3708327B16F}"/>
              </a:ext>
            </a:extLst>
          </p:cNvPr>
          <p:cNvSpPr/>
          <p:nvPr/>
        </p:nvSpPr>
        <p:spPr>
          <a:xfrm>
            <a:off x="1181689" y="5940569"/>
            <a:ext cx="966683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chemeClr val="tx1"/>
                </a:solidFill>
              </a:rPr>
              <a:t>두 개 이상의 </a:t>
            </a:r>
            <a:r>
              <a:rPr lang="en-US" altLang="ko-KR" sz="1600" dirty="0">
                <a:solidFill>
                  <a:schemeClr val="tx1"/>
                </a:solidFill>
              </a:rPr>
              <a:t>box collider</a:t>
            </a:r>
            <a:r>
              <a:rPr lang="ko-KR" altLang="en-US" sz="1600" dirty="0">
                <a:solidFill>
                  <a:schemeClr val="tx1"/>
                </a:solidFill>
              </a:rPr>
              <a:t>를 알아차릴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ko-KR" altLang="en-US" sz="1600" dirty="0">
                <a:solidFill>
                  <a:schemeClr val="tx1"/>
                </a:solidFill>
              </a:rPr>
              <a:t>수 있도록 하는 코드를 작성하였습니다</a:t>
            </a:r>
            <a:r>
              <a:rPr lang="en-US" altLang="ko-KR" sz="1600" dirty="0">
                <a:solidFill>
                  <a:schemeClr val="tx1"/>
                </a:solidFill>
              </a:rPr>
              <a:t>. </a:t>
            </a:r>
            <a:r>
              <a:rPr lang="ko-KR" altLang="en-US" sz="1600" dirty="0">
                <a:solidFill>
                  <a:schemeClr val="tx1"/>
                </a:solidFill>
              </a:rPr>
              <a:t>그래서 </a:t>
            </a:r>
            <a:r>
              <a:rPr lang="en-US" altLang="ko-KR" sz="1600" dirty="0">
                <a:solidFill>
                  <a:schemeClr val="tx1"/>
                </a:solidFill>
              </a:rPr>
              <a:t>2</a:t>
            </a:r>
            <a:r>
              <a:rPr lang="ko-KR" altLang="en-US" sz="1600" dirty="0">
                <a:solidFill>
                  <a:schemeClr val="tx1"/>
                </a:solidFill>
              </a:rPr>
              <a:t>개 이상의 </a:t>
            </a:r>
            <a:r>
              <a:rPr lang="en-US" altLang="ko-KR" sz="1600" dirty="0">
                <a:solidFill>
                  <a:schemeClr val="tx1"/>
                </a:solidFill>
              </a:rPr>
              <a:t>box collider</a:t>
            </a:r>
            <a:r>
              <a:rPr lang="ko-KR" altLang="en-US" sz="1600" dirty="0">
                <a:solidFill>
                  <a:schemeClr val="tx1"/>
                </a:solidFill>
              </a:rPr>
              <a:t>를 구별하여 각각의 연결 </a:t>
            </a:r>
            <a:r>
              <a:rPr lang="en-US" altLang="ko-KR" sz="1600" dirty="0">
                <a:solidFill>
                  <a:schemeClr val="tx1"/>
                </a:solidFill>
              </a:rPr>
              <a:t>scene</a:t>
            </a:r>
            <a:r>
              <a:rPr lang="ko-KR" altLang="en-US" sz="1600" dirty="0">
                <a:solidFill>
                  <a:schemeClr val="tx1"/>
                </a:solidFill>
              </a:rPr>
              <a:t>으로 넘어갈 수 있도록 만들었습니다</a:t>
            </a:r>
            <a:r>
              <a:rPr lang="en-US" altLang="ko-KR" sz="1600" dirty="0">
                <a:solidFill>
                  <a:schemeClr val="tx1"/>
                </a:solidFill>
              </a:rPr>
              <a:t>.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2" name="Shape 139">
            <a:extLst>
              <a:ext uri="{FF2B5EF4-FFF2-40B4-BE49-F238E27FC236}">
                <a16:creationId xmlns:a16="http://schemas.microsoft.com/office/drawing/2014/main" id="{F4163FF6-0DD7-4CBE-84D0-0E92E563BB59}"/>
              </a:ext>
            </a:extLst>
          </p:cNvPr>
          <p:cNvSpPr txBox="1"/>
          <p:nvPr/>
        </p:nvSpPr>
        <p:spPr>
          <a:xfrm>
            <a:off x="536325" y="296751"/>
            <a:ext cx="1032900" cy="6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0" i="0" u="none" strike="noStrike" cap="none" dirty="0">
                <a:solidFill>
                  <a:srgbClr val="9B86BE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altLang="ko-KR" sz="2400" b="0" i="0" u="none" strike="noStrike" cap="none" dirty="0">
                <a:solidFill>
                  <a:srgbClr val="9B86BE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sz="2400" b="0" i="0" u="none" strike="noStrike" cap="none" dirty="0">
              <a:solidFill>
                <a:srgbClr val="9B86B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" name="Shape 142">
            <a:extLst>
              <a:ext uri="{FF2B5EF4-FFF2-40B4-BE49-F238E27FC236}">
                <a16:creationId xmlns:a16="http://schemas.microsoft.com/office/drawing/2014/main" id="{B4772B90-5977-43A9-AAEC-E5204DFA56A8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72064" y="296749"/>
            <a:ext cx="684900" cy="6849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Shape 149">
            <a:extLst>
              <a:ext uri="{FF2B5EF4-FFF2-40B4-BE49-F238E27FC236}">
                <a16:creationId xmlns:a16="http://schemas.microsoft.com/office/drawing/2014/main" id="{C5A74247-F5F6-4313-8AC3-0A6897ACBB18}"/>
              </a:ext>
            </a:extLst>
          </p:cNvPr>
          <p:cNvSpPr/>
          <p:nvPr/>
        </p:nvSpPr>
        <p:spPr>
          <a:xfrm>
            <a:off x="1313854" y="194303"/>
            <a:ext cx="5465398" cy="6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50000"/>
              </a:lnSpc>
              <a:buSzPts val="2800"/>
            </a:pPr>
            <a:r>
              <a:rPr lang="ko-KR" altLang="en-US" sz="2800" dirty="0">
                <a:solidFill>
                  <a:schemeClr val="tx1"/>
                </a:solidFill>
              </a:rPr>
              <a:t>외부 소스 코드</a:t>
            </a:r>
            <a:r>
              <a:rPr lang="en-US" altLang="ko-KR" sz="2800" dirty="0">
                <a:solidFill>
                  <a:schemeClr val="tx1"/>
                </a:solidFill>
              </a:rPr>
              <a:t>/</a:t>
            </a:r>
            <a:r>
              <a:rPr lang="ko-KR" altLang="en-US" sz="2800" dirty="0">
                <a:solidFill>
                  <a:schemeClr val="tx1"/>
                </a:solidFill>
              </a:rPr>
              <a:t>참고한 내용 정리</a:t>
            </a:r>
          </a:p>
        </p:txBody>
      </p:sp>
      <p:sp>
        <p:nvSpPr>
          <p:cNvPr id="15" name="Shape 161">
            <a:extLst>
              <a:ext uri="{FF2B5EF4-FFF2-40B4-BE49-F238E27FC236}">
                <a16:creationId xmlns:a16="http://schemas.microsoft.com/office/drawing/2014/main" id="{CC3B092F-BE43-4802-85C0-375DDCECEA39}"/>
              </a:ext>
            </a:extLst>
          </p:cNvPr>
          <p:cNvSpPr txBox="1"/>
          <p:nvPr/>
        </p:nvSpPr>
        <p:spPr>
          <a:xfrm>
            <a:off x="1200308" y="1267316"/>
            <a:ext cx="4967700" cy="50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r>
              <a:rPr lang="ko-KR" altLang="en-US" sz="1800" b="1" dirty="0">
                <a:solidFill>
                  <a:srgbClr val="3F3F3F"/>
                </a:solidFill>
              </a:rPr>
              <a:t>연결 </a:t>
            </a:r>
            <a:r>
              <a:rPr lang="en-US" altLang="ko-KR" sz="1800" b="1" dirty="0">
                <a:solidFill>
                  <a:srgbClr val="3F3F3F"/>
                </a:solidFill>
              </a:rPr>
              <a:t>scene</a:t>
            </a:r>
            <a:endParaRPr sz="1800" b="1" i="0" u="none" strike="noStrike" cap="none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/>
          <p:nvPr/>
        </p:nvSpPr>
        <p:spPr>
          <a:xfrm>
            <a:off x="1417624" y="296750"/>
            <a:ext cx="3070500" cy="6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 dirty="0">
              <a:solidFill>
                <a:srgbClr val="2B243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199456" y="2268736"/>
            <a:ext cx="9649072" cy="46166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#</a:t>
            </a:r>
            <a:r>
              <a:rPr lang="en-US" altLang="ko-KR" dirty="0" err="1"/>
              <a:t>pragma</a:t>
            </a:r>
            <a:r>
              <a:rPr lang="en-US" altLang="ko-KR" dirty="0"/>
              <a:t> strict</a:t>
            </a:r>
          </a:p>
          <a:p>
            <a:r>
              <a:rPr lang="en-US" altLang="ko-KR" dirty="0"/>
              <a:t>var hit: </a:t>
            </a:r>
            <a:r>
              <a:rPr lang="en-US" altLang="ko-KR" dirty="0" err="1"/>
              <a:t>RaycastHit</a:t>
            </a:r>
            <a:r>
              <a:rPr lang="en-US" altLang="ko-KR" dirty="0"/>
              <a:t>;</a:t>
            </a:r>
          </a:p>
          <a:p>
            <a:endParaRPr lang="ko-KR" altLang="en-US" dirty="0"/>
          </a:p>
          <a:p>
            <a:r>
              <a:rPr lang="en-US" altLang="ko-KR" dirty="0"/>
              <a:t>function Start () {  }</a:t>
            </a:r>
          </a:p>
          <a:p>
            <a:endParaRPr lang="ko-KR" altLang="en-US" dirty="0"/>
          </a:p>
          <a:p>
            <a:r>
              <a:rPr lang="en-US" altLang="ko-KR" dirty="0"/>
              <a:t>function Update (){</a:t>
            </a:r>
          </a:p>
          <a:p>
            <a:endParaRPr lang="ko-KR" altLang="en-US" dirty="0"/>
          </a:p>
          <a:p>
            <a:r>
              <a:rPr lang="en-US" altLang="ko-KR" dirty="0"/>
              <a:t>	</a:t>
            </a:r>
            <a:r>
              <a:rPr lang="en-US" altLang="ko-KR" dirty="0" err="1"/>
              <a:t>var</a:t>
            </a:r>
            <a:r>
              <a:rPr lang="en-US" altLang="ko-KR" dirty="0"/>
              <a:t> ray = </a:t>
            </a:r>
            <a:r>
              <a:rPr lang="en-US" altLang="ko-KR" dirty="0" err="1"/>
              <a:t>Camera.main.ScreenPointToRay</a:t>
            </a:r>
            <a:r>
              <a:rPr lang="en-US" altLang="ko-KR" dirty="0"/>
              <a:t> (</a:t>
            </a:r>
            <a:r>
              <a:rPr lang="en-US" altLang="ko-KR" dirty="0" err="1"/>
              <a:t>Input.mousePosition</a:t>
            </a:r>
            <a:r>
              <a:rPr lang="en-US" altLang="ko-KR" dirty="0"/>
              <a:t>);</a:t>
            </a:r>
          </a:p>
          <a:p>
            <a:endParaRPr lang="ko-KR" altLang="en-US" dirty="0"/>
          </a:p>
          <a:p>
            <a:r>
              <a:rPr lang="en-US" altLang="ko-KR" dirty="0"/>
              <a:t>	if (</a:t>
            </a:r>
            <a:r>
              <a:rPr lang="en-US" altLang="ko-KR" dirty="0" err="1"/>
              <a:t>Input.GetMouseButtonDown</a:t>
            </a:r>
            <a:r>
              <a:rPr lang="en-US" altLang="ko-KR" dirty="0"/>
              <a:t>(0)){</a:t>
            </a:r>
          </a:p>
          <a:p>
            <a:endParaRPr lang="ko-KR" altLang="en-US" dirty="0"/>
          </a:p>
          <a:p>
            <a:r>
              <a:rPr lang="en-US" altLang="ko-KR" dirty="0"/>
              <a:t>		if (</a:t>
            </a:r>
            <a:r>
              <a:rPr lang="en-US" altLang="ko-KR" dirty="0" err="1"/>
              <a:t>Physics.Raycast</a:t>
            </a:r>
            <a:r>
              <a:rPr lang="en-US" altLang="ko-KR" dirty="0"/>
              <a:t> (ray, hit , </a:t>
            </a:r>
            <a:r>
              <a:rPr lang="en-US" altLang="ko-KR" dirty="0" err="1"/>
              <a:t>Mathf.Infinity</a:t>
            </a:r>
            <a:r>
              <a:rPr lang="en-US" altLang="ko-KR" dirty="0"/>
              <a:t>)){</a:t>
            </a:r>
          </a:p>
          <a:p>
            <a:endParaRPr lang="ko-KR" altLang="en-US" dirty="0"/>
          </a:p>
          <a:p>
            <a:r>
              <a:rPr lang="en-US" altLang="ko-KR" dirty="0"/>
              <a:t>			if (hit.collider.name == "</a:t>
            </a:r>
            <a:r>
              <a:rPr lang="en-US" altLang="ko-KR" dirty="0" err="1"/>
              <a:t>howtoGame</a:t>
            </a:r>
            <a:r>
              <a:rPr lang="en-US" altLang="ko-KR" dirty="0"/>
              <a:t>") </a:t>
            </a:r>
          </a:p>
          <a:p>
            <a:r>
              <a:rPr lang="ko-KR" altLang="en-US" dirty="0"/>
              <a:t>			</a:t>
            </a:r>
            <a:r>
              <a:rPr lang="en-US" altLang="ko-KR" dirty="0"/>
              <a:t>{ </a:t>
            </a:r>
          </a:p>
          <a:p>
            <a:r>
              <a:rPr lang="en-US" altLang="ko-KR" dirty="0"/>
              <a:t>				</a:t>
            </a:r>
            <a:r>
              <a:rPr lang="en-US" altLang="ko-KR" dirty="0" err="1"/>
              <a:t>Application.LoadLevel</a:t>
            </a:r>
            <a:r>
              <a:rPr lang="en-US" altLang="ko-KR" dirty="0"/>
              <a:t>("explain"); </a:t>
            </a:r>
          </a:p>
          <a:p>
            <a:r>
              <a:rPr lang="ko-KR" altLang="en-US" dirty="0"/>
              <a:t>			</a:t>
            </a:r>
            <a:r>
              <a:rPr lang="en-US" altLang="ko-KR" dirty="0"/>
              <a:t>}else if (hit.collider.name == "</a:t>
            </a:r>
            <a:r>
              <a:rPr lang="en-US" altLang="ko-KR" dirty="0" err="1"/>
              <a:t>gamestart</a:t>
            </a:r>
            <a:r>
              <a:rPr lang="en-US" altLang="ko-KR" dirty="0"/>
              <a:t>") { </a:t>
            </a:r>
          </a:p>
          <a:p>
            <a:r>
              <a:rPr lang="en-US" altLang="ko-KR" dirty="0"/>
              <a:t>				</a:t>
            </a:r>
            <a:r>
              <a:rPr lang="en-US" altLang="ko-KR" dirty="0" err="1"/>
              <a:t>Application.LoadLevel</a:t>
            </a:r>
            <a:r>
              <a:rPr lang="en-US" altLang="ko-KR" dirty="0"/>
              <a:t>("</a:t>
            </a:r>
            <a:r>
              <a:rPr lang="en-US" altLang="ko-KR" dirty="0" err="1"/>
              <a:t>chooseLevel</a:t>
            </a:r>
            <a:r>
              <a:rPr lang="en-US" altLang="ko-KR" dirty="0"/>
              <a:t>");   }</a:t>
            </a:r>
          </a:p>
          <a:p>
            <a:r>
              <a:rPr lang="ko-KR" altLang="en-US" dirty="0"/>
              <a:t>		</a:t>
            </a:r>
            <a:r>
              <a:rPr lang="en-US" altLang="ko-KR" dirty="0"/>
              <a:t>} </a:t>
            </a:r>
          </a:p>
          <a:p>
            <a:r>
              <a:rPr lang="ko-KR" altLang="en-US" dirty="0"/>
              <a:t>	</a:t>
            </a:r>
            <a:r>
              <a:rPr lang="en-US" altLang="ko-KR" dirty="0"/>
              <a:t>}                  </a:t>
            </a:r>
          </a:p>
          <a:p>
            <a:r>
              <a:rPr lang="en-US" altLang="ko-KR" dirty="0"/>
              <a:t>}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271464" y="1846565"/>
            <a:ext cx="8819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rgbClr val="0066FF"/>
                </a:solidFill>
              </a:rPr>
              <a:t>Start.js</a:t>
            </a:r>
            <a:endParaRPr lang="ko-KR" altLang="en-US" sz="1600" b="1" dirty="0">
              <a:solidFill>
                <a:srgbClr val="0066FF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120125" y="1897087"/>
            <a:ext cx="31406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66FF"/>
                </a:solidFill>
              </a:rPr>
              <a:t> Linked scene</a:t>
            </a:r>
            <a:r>
              <a:rPr lang="ko-KR" altLang="en-US" dirty="0">
                <a:solidFill>
                  <a:srgbClr val="0066FF"/>
                </a:solidFill>
              </a:rPr>
              <a:t>의 </a:t>
            </a:r>
            <a:r>
              <a:rPr lang="en-US" altLang="ko-KR" dirty="0">
                <a:solidFill>
                  <a:srgbClr val="0066FF"/>
                </a:solidFill>
              </a:rPr>
              <a:t>main camera</a:t>
            </a:r>
            <a:r>
              <a:rPr lang="ko-KR" altLang="en-US" dirty="0">
                <a:solidFill>
                  <a:srgbClr val="0066FF"/>
                </a:solidFill>
              </a:rPr>
              <a:t>에 적용</a:t>
            </a:r>
          </a:p>
        </p:txBody>
      </p:sp>
      <p:sp>
        <p:nvSpPr>
          <p:cNvPr id="13" name="오른쪽 화살표 12"/>
          <p:cNvSpPr/>
          <p:nvPr/>
        </p:nvSpPr>
        <p:spPr>
          <a:xfrm>
            <a:off x="2420757" y="1934813"/>
            <a:ext cx="432048" cy="216024"/>
          </a:xfrm>
          <a:prstGeom prst="rightArrow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6899199" y="5065439"/>
            <a:ext cx="53174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66FF"/>
                </a:solidFill>
              </a:rPr>
              <a:t> // </a:t>
            </a:r>
            <a:r>
              <a:rPr lang="ko-KR" altLang="en-US" dirty="0">
                <a:solidFill>
                  <a:srgbClr val="0066FF"/>
                </a:solidFill>
              </a:rPr>
              <a:t>부딪힌 </a:t>
            </a:r>
            <a:r>
              <a:rPr lang="en-US" altLang="ko-KR" dirty="0">
                <a:solidFill>
                  <a:srgbClr val="0066FF"/>
                </a:solidFill>
              </a:rPr>
              <a:t>collider</a:t>
            </a:r>
            <a:r>
              <a:rPr lang="ko-KR" altLang="en-US" dirty="0">
                <a:solidFill>
                  <a:srgbClr val="0066FF"/>
                </a:solidFill>
              </a:rPr>
              <a:t>의 이름에 따라 연결된 </a:t>
            </a:r>
            <a:r>
              <a:rPr lang="en-US" altLang="ko-KR" dirty="0">
                <a:solidFill>
                  <a:srgbClr val="0066FF"/>
                </a:solidFill>
              </a:rPr>
              <a:t>scene</a:t>
            </a:r>
            <a:r>
              <a:rPr lang="ko-KR" altLang="en-US" dirty="0">
                <a:solidFill>
                  <a:srgbClr val="0066FF"/>
                </a:solidFill>
              </a:rPr>
              <a:t>으로 넘어가는 코드</a:t>
            </a:r>
          </a:p>
        </p:txBody>
      </p:sp>
      <p:sp>
        <p:nvSpPr>
          <p:cNvPr id="18" name="Shape 139">
            <a:extLst>
              <a:ext uri="{FF2B5EF4-FFF2-40B4-BE49-F238E27FC236}">
                <a16:creationId xmlns:a16="http://schemas.microsoft.com/office/drawing/2014/main" id="{23016006-F0B6-4C36-A819-9733819655CC}"/>
              </a:ext>
            </a:extLst>
          </p:cNvPr>
          <p:cNvSpPr txBox="1"/>
          <p:nvPr/>
        </p:nvSpPr>
        <p:spPr>
          <a:xfrm>
            <a:off x="536325" y="296751"/>
            <a:ext cx="1032900" cy="6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0" i="0" u="none" strike="noStrike" cap="none" dirty="0">
                <a:solidFill>
                  <a:srgbClr val="9B86BE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altLang="ko-KR" sz="2400" b="0" i="0" u="none" strike="noStrike" cap="none" dirty="0">
                <a:solidFill>
                  <a:srgbClr val="9B86BE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sz="2400" b="0" i="0" u="none" strike="noStrike" cap="none" dirty="0">
              <a:solidFill>
                <a:srgbClr val="9B86B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" name="Shape 142">
            <a:extLst>
              <a:ext uri="{FF2B5EF4-FFF2-40B4-BE49-F238E27FC236}">
                <a16:creationId xmlns:a16="http://schemas.microsoft.com/office/drawing/2014/main" id="{E2C0876C-1EFD-440B-9BF0-6900C7564B8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72064" y="296749"/>
            <a:ext cx="684900" cy="68490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Shape 149">
            <a:extLst>
              <a:ext uri="{FF2B5EF4-FFF2-40B4-BE49-F238E27FC236}">
                <a16:creationId xmlns:a16="http://schemas.microsoft.com/office/drawing/2014/main" id="{5CED0369-ED69-41D3-9CCA-ECCC7E73D3D9}"/>
              </a:ext>
            </a:extLst>
          </p:cNvPr>
          <p:cNvSpPr/>
          <p:nvPr/>
        </p:nvSpPr>
        <p:spPr>
          <a:xfrm>
            <a:off x="1313854" y="194303"/>
            <a:ext cx="5465398" cy="6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50000"/>
              </a:lnSpc>
              <a:buSzPts val="2800"/>
            </a:pPr>
            <a:r>
              <a:rPr lang="ko-KR" altLang="en-US" sz="2800" dirty="0">
                <a:solidFill>
                  <a:srgbClr val="3F3F3F"/>
                </a:solidFill>
              </a:rPr>
              <a:t>외부 소스 코드</a:t>
            </a:r>
            <a:r>
              <a:rPr lang="en-US" altLang="ko-KR" sz="2800" dirty="0">
                <a:solidFill>
                  <a:srgbClr val="3F3F3F"/>
                </a:solidFill>
              </a:rPr>
              <a:t>/</a:t>
            </a:r>
            <a:r>
              <a:rPr lang="ko-KR" altLang="en-US" sz="2800" dirty="0">
                <a:solidFill>
                  <a:srgbClr val="3F3F3F"/>
                </a:solidFill>
              </a:rPr>
              <a:t>참고한 내용 정리</a:t>
            </a:r>
          </a:p>
        </p:txBody>
      </p:sp>
      <p:sp>
        <p:nvSpPr>
          <p:cNvPr id="22" name="Shape 161">
            <a:extLst>
              <a:ext uri="{FF2B5EF4-FFF2-40B4-BE49-F238E27FC236}">
                <a16:creationId xmlns:a16="http://schemas.microsoft.com/office/drawing/2014/main" id="{F8ADAF96-6EDD-49C9-9EFB-CBE32E0194FD}"/>
              </a:ext>
            </a:extLst>
          </p:cNvPr>
          <p:cNvSpPr txBox="1"/>
          <p:nvPr/>
        </p:nvSpPr>
        <p:spPr>
          <a:xfrm>
            <a:off x="1200308" y="1267316"/>
            <a:ext cx="4967700" cy="50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r>
              <a:rPr lang="ko-KR" altLang="en-US" sz="1800" b="1" dirty="0">
                <a:solidFill>
                  <a:srgbClr val="3F3F3F"/>
                </a:solidFill>
              </a:rPr>
              <a:t>연결 </a:t>
            </a:r>
            <a:r>
              <a:rPr lang="en-US" altLang="ko-KR" sz="1800" b="1" dirty="0">
                <a:solidFill>
                  <a:srgbClr val="3F3F3F"/>
                </a:solidFill>
              </a:rPr>
              <a:t>scene</a:t>
            </a:r>
            <a:endParaRPr sz="1800" b="1" i="0" u="none" strike="noStrike" cap="none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/>
          <p:nvPr/>
        </p:nvSpPr>
        <p:spPr>
          <a:xfrm>
            <a:off x="536325" y="296751"/>
            <a:ext cx="1032900" cy="6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0" i="0" u="none" strike="noStrike" cap="none" dirty="0">
                <a:solidFill>
                  <a:srgbClr val="9B86BE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altLang="ko-KR" sz="2400" b="0" i="0" u="none" strike="noStrike" cap="none" dirty="0">
                <a:solidFill>
                  <a:srgbClr val="9B86BE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sz="2400" b="0" i="0" u="none" strike="noStrike" cap="none" dirty="0">
              <a:solidFill>
                <a:srgbClr val="9B86B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2" name="Shape 1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72064" y="296749"/>
            <a:ext cx="684900" cy="68490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Shape 143"/>
          <p:cNvSpPr txBox="1"/>
          <p:nvPr/>
        </p:nvSpPr>
        <p:spPr>
          <a:xfrm>
            <a:off x="1085038" y="1052736"/>
            <a:ext cx="2840400" cy="4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r>
              <a:rPr lang="ko-KR" sz="1800" b="1" i="0" u="none" strike="noStrike" cap="none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길 복제</a:t>
            </a:r>
            <a:endParaRPr sz="1800" b="1" i="0" u="none" strike="noStrike" cap="none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91ECE71-5266-4D78-8CAF-8943E3DFCC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9807" y="1746972"/>
            <a:ext cx="4838411" cy="320372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D54BC3DB-4DAF-4D4C-9CCD-FB21725B38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2165" y="1719624"/>
            <a:ext cx="4675559" cy="325841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53693D3-4B17-4880-AE1D-90AA6D19C641}"/>
              </a:ext>
            </a:extLst>
          </p:cNvPr>
          <p:cNvSpPr txBox="1"/>
          <p:nvPr/>
        </p:nvSpPr>
        <p:spPr>
          <a:xfrm>
            <a:off x="1052775" y="5277961"/>
            <a:ext cx="1023962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프리팹</a:t>
            </a:r>
            <a:r>
              <a:rPr lang="ko-KR" altLang="en-US" dirty="0"/>
              <a:t> </a:t>
            </a:r>
            <a:r>
              <a:rPr lang="en-US" altLang="ko-KR" dirty="0"/>
              <a:t>Road</a:t>
            </a:r>
            <a:r>
              <a:rPr lang="ko-KR" altLang="en-US" dirty="0"/>
              <a:t>에 </a:t>
            </a:r>
            <a:r>
              <a:rPr lang="en-US" altLang="ko-KR" dirty="0" err="1"/>
              <a:t>roadtrigger</a:t>
            </a:r>
            <a:r>
              <a:rPr lang="en-US" altLang="ko-KR" dirty="0"/>
              <a:t> </a:t>
            </a:r>
            <a:r>
              <a:rPr lang="ko-KR" altLang="en-US" dirty="0"/>
              <a:t>를 만들어 캐릭터가 </a:t>
            </a:r>
            <a:r>
              <a:rPr lang="en-US" altLang="ko-KR" dirty="0" err="1"/>
              <a:t>roadtrigger</a:t>
            </a:r>
            <a:r>
              <a:rPr lang="ko-KR" altLang="en-US" dirty="0"/>
              <a:t>를 통과하게 되면  복제되도록 하였습니다</a:t>
            </a:r>
            <a:r>
              <a:rPr lang="en-US" altLang="ko-KR" dirty="0"/>
              <a:t>. </a:t>
            </a:r>
            <a:r>
              <a:rPr lang="ko-KR" altLang="en-US" dirty="0"/>
              <a:t>따라서</a:t>
            </a:r>
            <a:r>
              <a:rPr lang="en-US" altLang="ko-KR" dirty="0"/>
              <a:t>, </a:t>
            </a:r>
            <a:r>
              <a:rPr lang="en-US" altLang="ko-KR" dirty="0" err="1"/>
              <a:t>roadtrigger</a:t>
            </a:r>
            <a:r>
              <a:rPr lang="ko-KR" altLang="en-US" dirty="0"/>
              <a:t>는 </a:t>
            </a:r>
            <a:r>
              <a:rPr lang="en-US" altLang="ko-KR" dirty="0"/>
              <a:t>box collider</a:t>
            </a:r>
            <a:r>
              <a:rPr lang="ko-KR" altLang="en-US" dirty="0"/>
              <a:t>에서 </a:t>
            </a:r>
            <a:r>
              <a:rPr lang="en-US" altLang="ko-KR" dirty="0"/>
              <a:t>Is trigger </a:t>
            </a:r>
            <a:r>
              <a:rPr lang="ko-KR" altLang="en-US" dirty="0"/>
              <a:t>체크를 하였고 화면상에 보이지 않게 하도록 </a:t>
            </a:r>
            <a:r>
              <a:rPr lang="en-US" altLang="ko-KR" dirty="0"/>
              <a:t>mesh renderer </a:t>
            </a:r>
            <a:r>
              <a:rPr lang="ko-KR" altLang="en-US" dirty="0"/>
              <a:t>컴포넌트를 </a:t>
            </a:r>
            <a:r>
              <a:rPr lang="en-US" altLang="ko-KR" dirty="0"/>
              <a:t>enabled </a:t>
            </a:r>
            <a:r>
              <a:rPr lang="ko-KR" altLang="en-US" dirty="0"/>
              <a:t>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Road</a:t>
            </a:r>
            <a:r>
              <a:rPr lang="ko-KR" altLang="en-US" dirty="0"/>
              <a:t>가 계속 복제되다 보면 과부하로 인하여 유니티가 멈출 수 있습니다</a:t>
            </a:r>
            <a:r>
              <a:rPr lang="en-US" altLang="ko-KR" dirty="0"/>
              <a:t>.</a:t>
            </a:r>
            <a:r>
              <a:rPr lang="ko-KR" altLang="en-US" dirty="0"/>
              <a:t>  따라서</a:t>
            </a:r>
            <a:r>
              <a:rPr lang="en-US" altLang="ko-KR" dirty="0"/>
              <a:t>, </a:t>
            </a:r>
            <a:r>
              <a:rPr lang="en-US" altLang="ko-KR" dirty="0" err="1"/>
              <a:t>timetodestroy</a:t>
            </a:r>
            <a:r>
              <a:rPr lang="en-US" altLang="ko-KR" dirty="0"/>
              <a:t> </a:t>
            </a:r>
            <a:r>
              <a:rPr lang="ko-KR" altLang="en-US" dirty="0"/>
              <a:t>라는 스크립트를 작성하였습니다</a:t>
            </a:r>
            <a:r>
              <a:rPr lang="en-US" altLang="ko-KR" dirty="0"/>
              <a:t>. </a:t>
            </a:r>
            <a:r>
              <a:rPr lang="ko-KR" altLang="en-US" dirty="0"/>
              <a:t>이 스크립트에서는 특정 변수 값의 시간이 지나면 해당 오브젝트를 삭제할 수 있도록 하였습니다</a:t>
            </a:r>
            <a:r>
              <a:rPr lang="en-US" altLang="ko-KR" dirty="0"/>
              <a:t>. </a:t>
            </a:r>
            <a:r>
              <a:rPr lang="ko-KR" altLang="en-US" dirty="0"/>
              <a:t>테마마다 </a:t>
            </a:r>
            <a:r>
              <a:rPr lang="en-US" altLang="ko-KR" dirty="0"/>
              <a:t>Road </a:t>
            </a:r>
            <a:r>
              <a:rPr lang="ko-KR" altLang="en-US" dirty="0"/>
              <a:t>길이가 달라서 특정 변수는 </a:t>
            </a:r>
            <a:r>
              <a:rPr lang="en-US" altLang="ko-KR" dirty="0"/>
              <a:t>public</a:t>
            </a:r>
            <a:r>
              <a:rPr lang="ko-KR" altLang="en-US" dirty="0"/>
              <a:t>으로</a:t>
            </a:r>
            <a:r>
              <a:rPr lang="en-US" altLang="ko-KR" dirty="0"/>
              <a:t> </a:t>
            </a:r>
            <a:r>
              <a:rPr lang="ko-KR" altLang="en-US" dirty="0"/>
              <a:t>따로 빼서 각 테마별로 적당한 변수 값을 </a:t>
            </a:r>
            <a:r>
              <a:rPr lang="en-US" altLang="ko-KR" dirty="0"/>
              <a:t>Inspector view</a:t>
            </a:r>
            <a:r>
              <a:rPr lang="ko-KR" altLang="en-US" dirty="0"/>
              <a:t>에서 지정해 줍니다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2" name="Shape 149">
            <a:extLst>
              <a:ext uri="{FF2B5EF4-FFF2-40B4-BE49-F238E27FC236}">
                <a16:creationId xmlns:a16="http://schemas.microsoft.com/office/drawing/2014/main" id="{773D7477-A1E0-4A27-80E3-8C0C08A16B17}"/>
              </a:ext>
            </a:extLst>
          </p:cNvPr>
          <p:cNvSpPr/>
          <p:nvPr/>
        </p:nvSpPr>
        <p:spPr>
          <a:xfrm>
            <a:off x="1313854" y="194303"/>
            <a:ext cx="5465398" cy="6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50000"/>
              </a:lnSpc>
              <a:buSzPts val="2800"/>
            </a:pPr>
            <a:r>
              <a:rPr lang="ko-KR" altLang="en-US" sz="2800" dirty="0">
                <a:solidFill>
                  <a:srgbClr val="3F3F3F"/>
                </a:solidFill>
              </a:rPr>
              <a:t>외부 소스 코드</a:t>
            </a:r>
            <a:r>
              <a:rPr lang="en-US" altLang="ko-KR" sz="2800" dirty="0">
                <a:solidFill>
                  <a:srgbClr val="3F3F3F"/>
                </a:solidFill>
              </a:rPr>
              <a:t>/</a:t>
            </a:r>
            <a:r>
              <a:rPr lang="ko-KR" altLang="en-US" sz="2800" dirty="0">
                <a:solidFill>
                  <a:srgbClr val="3F3F3F"/>
                </a:solidFill>
              </a:rPr>
              <a:t>참고한 내용 정리</a:t>
            </a:r>
          </a:p>
        </p:txBody>
      </p:sp>
    </p:spTree>
    <p:extLst>
      <p:ext uri="{BB962C8B-B14F-4D97-AF65-F5344CB8AC3E}">
        <p14:creationId xmlns:p14="http://schemas.microsoft.com/office/powerpoint/2010/main" val="3373181997"/>
      </p:ext>
    </p:extLst>
  </p:cSld>
  <p:clrMapOvr>
    <a:masterClrMapping/>
  </p:clrMapOvr>
  <p:transition spd="slow"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/>
          <p:nvPr/>
        </p:nvSpPr>
        <p:spPr>
          <a:xfrm>
            <a:off x="1417623" y="296750"/>
            <a:ext cx="3499609" cy="6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 dirty="0">
              <a:solidFill>
                <a:srgbClr val="2B243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Shape 134"/>
          <p:cNvSpPr txBox="1"/>
          <p:nvPr/>
        </p:nvSpPr>
        <p:spPr>
          <a:xfrm>
            <a:off x="1118665" y="1104454"/>
            <a:ext cx="5674021" cy="4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r>
              <a:rPr lang="ko-KR" altLang="en-US" sz="1800" b="1" i="0" u="none" strike="noStrike" cap="none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가져 온 이미지</a:t>
            </a:r>
            <a:endParaRPr sz="1800" b="1" i="0" u="none" strike="noStrike" cap="none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3FEA8B-F4A9-404E-9469-BEE310C8A8BB}"/>
              </a:ext>
            </a:extLst>
          </p:cNvPr>
          <p:cNvSpPr txBox="1"/>
          <p:nvPr/>
        </p:nvSpPr>
        <p:spPr>
          <a:xfrm>
            <a:off x="3222194" y="4992091"/>
            <a:ext cx="9525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시작 화면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A0FC839-937D-4ADB-BA0A-3980446DC0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829" y="1831189"/>
            <a:ext cx="5328995" cy="3195622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C9075C6E-5920-4A9F-B1EF-6CF3788637AC}"/>
              </a:ext>
            </a:extLst>
          </p:cNvPr>
          <p:cNvSpPr/>
          <p:nvPr/>
        </p:nvSpPr>
        <p:spPr>
          <a:xfrm>
            <a:off x="1047794" y="5738825"/>
            <a:ext cx="449193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http://www.rogames.com/play/mcdonalds-video-game/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D7ED478-406E-4099-A67E-41E825AA6168}"/>
              </a:ext>
            </a:extLst>
          </p:cNvPr>
          <p:cNvSpPr txBox="1"/>
          <p:nvPr/>
        </p:nvSpPr>
        <p:spPr>
          <a:xfrm>
            <a:off x="1047794" y="5431048"/>
            <a:ext cx="12698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배경 </a:t>
            </a:r>
            <a:r>
              <a:rPr lang="en-US" altLang="ko-KR" dirty="0"/>
              <a:t>- </a:t>
            </a:r>
            <a:r>
              <a:rPr lang="ko-KR" altLang="en-US" dirty="0"/>
              <a:t>출처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0AE252-1A9E-45B3-8571-9B5FF7E62349}"/>
              </a:ext>
            </a:extLst>
          </p:cNvPr>
          <p:cNvSpPr txBox="1"/>
          <p:nvPr/>
        </p:nvSpPr>
        <p:spPr>
          <a:xfrm>
            <a:off x="1047794" y="6177782"/>
            <a:ext cx="14494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캐릭터 </a:t>
            </a:r>
            <a:r>
              <a:rPr lang="en-US" altLang="ko-KR" dirty="0"/>
              <a:t>- </a:t>
            </a:r>
            <a:r>
              <a:rPr lang="ko-KR" altLang="en-US" dirty="0"/>
              <a:t>출처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A3E4D7C-814A-4DE3-812C-62241D1C7A0C}"/>
              </a:ext>
            </a:extLst>
          </p:cNvPr>
          <p:cNvSpPr/>
          <p:nvPr/>
        </p:nvSpPr>
        <p:spPr>
          <a:xfrm>
            <a:off x="1062754" y="6450839"/>
            <a:ext cx="47852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https://www.pinterest.co.kr/bootzillahere/the-flash/?lp=true</a:t>
            </a:r>
            <a:endParaRPr lang="ko-KR" altLang="en-US" dirty="0"/>
          </a:p>
        </p:txBody>
      </p:sp>
      <p:sp>
        <p:nvSpPr>
          <p:cNvPr id="12" name="Shape 139">
            <a:extLst>
              <a:ext uri="{FF2B5EF4-FFF2-40B4-BE49-F238E27FC236}">
                <a16:creationId xmlns:a16="http://schemas.microsoft.com/office/drawing/2014/main" id="{CB1C5E28-FF7E-4BBE-9821-A452C1B2F0D8}"/>
              </a:ext>
            </a:extLst>
          </p:cNvPr>
          <p:cNvSpPr txBox="1"/>
          <p:nvPr/>
        </p:nvSpPr>
        <p:spPr>
          <a:xfrm>
            <a:off x="536325" y="296751"/>
            <a:ext cx="1032900" cy="6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0" i="0" u="none" strike="noStrike" cap="none" dirty="0">
                <a:solidFill>
                  <a:srgbClr val="9B86BE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altLang="ko-KR" sz="2400" b="0" i="0" u="none" strike="noStrike" cap="none" dirty="0">
                <a:solidFill>
                  <a:srgbClr val="9B86BE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sz="2400" b="0" i="0" u="none" strike="noStrike" cap="none" dirty="0">
              <a:solidFill>
                <a:srgbClr val="9B86B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" name="Shape 142">
            <a:extLst>
              <a:ext uri="{FF2B5EF4-FFF2-40B4-BE49-F238E27FC236}">
                <a16:creationId xmlns:a16="http://schemas.microsoft.com/office/drawing/2014/main" id="{2ED9DD4A-089F-4243-918C-DB98150BFFF0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72064" y="296749"/>
            <a:ext cx="684900" cy="6849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Shape 149">
            <a:extLst>
              <a:ext uri="{FF2B5EF4-FFF2-40B4-BE49-F238E27FC236}">
                <a16:creationId xmlns:a16="http://schemas.microsoft.com/office/drawing/2014/main" id="{48E7BD62-6723-4464-B0BE-828F76FD60B1}"/>
              </a:ext>
            </a:extLst>
          </p:cNvPr>
          <p:cNvSpPr/>
          <p:nvPr/>
        </p:nvSpPr>
        <p:spPr>
          <a:xfrm>
            <a:off x="1313854" y="194303"/>
            <a:ext cx="5465398" cy="6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50000"/>
              </a:lnSpc>
              <a:buSzPts val="2800"/>
            </a:pPr>
            <a:r>
              <a:rPr lang="ko-KR" altLang="en-US" sz="2800" dirty="0">
                <a:solidFill>
                  <a:srgbClr val="3F3F3F"/>
                </a:solidFill>
              </a:rPr>
              <a:t>외부 소스 코드</a:t>
            </a:r>
            <a:r>
              <a:rPr lang="en-US" altLang="ko-KR" sz="2800" dirty="0">
                <a:solidFill>
                  <a:srgbClr val="3F3F3F"/>
                </a:solidFill>
              </a:rPr>
              <a:t>/</a:t>
            </a:r>
            <a:r>
              <a:rPr lang="ko-KR" altLang="en-US" sz="2800" dirty="0">
                <a:solidFill>
                  <a:srgbClr val="3F3F3F"/>
                </a:solidFill>
              </a:rPr>
              <a:t>참고한 내용 정리</a:t>
            </a:r>
          </a:p>
        </p:txBody>
      </p:sp>
    </p:spTree>
    <p:extLst>
      <p:ext uri="{BB962C8B-B14F-4D97-AF65-F5344CB8AC3E}">
        <p14:creationId xmlns:p14="http://schemas.microsoft.com/office/powerpoint/2010/main" val="237551131"/>
      </p:ext>
    </p:extLst>
  </p:cSld>
  <p:clrMapOvr>
    <a:masterClrMapping/>
  </p:clrMapOvr>
  <p:transition spd="slow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 txBox="1"/>
          <p:nvPr/>
        </p:nvSpPr>
        <p:spPr>
          <a:xfrm>
            <a:off x="536325" y="296751"/>
            <a:ext cx="1032900" cy="6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0" i="0" u="none" strike="noStrike" cap="none">
                <a:solidFill>
                  <a:srgbClr val="9B86BE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sz="2400" b="0" i="0" u="none" strike="noStrike" cap="none">
              <a:solidFill>
                <a:srgbClr val="9B86B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Shape 122"/>
          <p:cNvSpPr/>
          <p:nvPr/>
        </p:nvSpPr>
        <p:spPr>
          <a:xfrm>
            <a:off x="1417628" y="296750"/>
            <a:ext cx="3396599" cy="6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50000"/>
              </a:lnSpc>
              <a:buSzPts val="2800"/>
            </a:pPr>
            <a:r>
              <a:rPr lang="ko-KR" altLang="en-US" sz="2800" dirty="0">
                <a:solidFill>
                  <a:srgbClr val="3F3F3F"/>
                </a:solidFill>
              </a:rPr>
              <a:t>결과물 화면 캡처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5" name="Shape 1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02988" y="296750"/>
            <a:ext cx="684900" cy="68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그림 2" descr="클립아트이(가) 표시된 사진&#10;&#10;높은 신뢰도로 생성된 설명">
            <a:extLst>
              <a:ext uri="{FF2B5EF4-FFF2-40B4-BE49-F238E27FC236}">
                <a16:creationId xmlns:a16="http://schemas.microsoft.com/office/drawing/2014/main" id="{C141E761-0D91-4D9A-BC8E-D4790F983E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3352" y="2060848"/>
            <a:ext cx="3752417" cy="2232248"/>
          </a:xfrm>
          <a:prstGeom prst="rect">
            <a:avLst/>
          </a:prstGeom>
        </p:spPr>
      </p:pic>
      <p:pic>
        <p:nvPicPr>
          <p:cNvPr id="5" name="그림 4" descr="텍스트이(가) 표시된 사진&#10;&#10;높은 신뢰도로 생성된 설명">
            <a:extLst>
              <a:ext uri="{FF2B5EF4-FFF2-40B4-BE49-F238E27FC236}">
                <a16:creationId xmlns:a16="http://schemas.microsoft.com/office/drawing/2014/main" id="{29CF8609-533A-4FDA-8FB9-B5F044130B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94264" y="2060848"/>
            <a:ext cx="3773944" cy="223224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9FE053A-4773-4020-B638-F54EC89114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46703" y="2060848"/>
            <a:ext cx="3773944" cy="223224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65F49CB-2A07-464F-8C30-9A451570F514}"/>
              </a:ext>
            </a:extLst>
          </p:cNvPr>
          <p:cNvSpPr txBox="1"/>
          <p:nvPr/>
        </p:nvSpPr>
        <p:spPr>
          <a:xfrm>
            <a:off x="1548693" y="4653136"/>
            <a:ext cx="9525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시작 화면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6AE7C89-DE60-451C-BCD0-57F187A3AD94}"/>
              </a:ext>
            </a:extLst>
          </p:cNvPr>
          <p:cNvSpPr txBox="1"/>
          <p:nvPr/>
        </p:nvSpPr>
        <p:spPr>
          <a:xfrm>
            <a:off x="5647551" y="4653136"/>
            <a:ext cx="9525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설명 화면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227528D-ACD4-4916-9A58-7CBE0B599724}"/>
              </a:ext>
            </a:extLst>
          </p:cNvPr>
          <p:cNvSpPr txBox="1"/>
          <p:nvPr/>
        </p:nvSpPr>
        <p:spPr>
          <a:xfrm>
            <a:off x="9353040" y="4653135"/>
            <a:ext cx="13612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레벨 선택 </a:t>
            </a:r>
            <a:r>
              <a:rPr lang="ko-KR" altLang="en-US" dirty="0"/>
              <a:t>화면</a:t>
            </a:r>
          </a:p>
        </p:txBody>
      </p:sp>
    </p:spTree>
  </p:cSld>
  <p:clrMapOvr>
    <a:masterClrMapping/>
  </p:clrMapOvr>
  <p:transition spd="slow"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/>
          <p:nvPr/>
        </p:nvSpPr>
        <p:spPr>
          <a:xfrm>
            <a:off x="1417623" y="296750"/>
            <a:ext cx="3499609" cy="6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 dirty="0">
              <a:solidFill>
                <a:srgbClr val="2B243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3FEA8B-F4A9-404E-9469-BEE310C8A8BB}"/>
              </a:ext>
            </a:extLst>
          </p:cNvPr>
          <p:cNvSpPr txBox="1"/>
          <p:nvPr/>
        </p:nvSpPr>
        <p:spPr>
          <a:xfrm>
            <a:off x="3293761" y="4636419"/>
            <a:ext cx="10198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Flash man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0AE252-1A9E-45B3-8571-9B5FF7E62349}"/>
              </a:ext>
            </a:extLst>
          </p:cNvPr>
          <p:cNvSpPr txBox="1"/>
          <p:nvPr/>
        </p:nvSpPr>
        <p:spPr>
          <a:xfrm>
            <a:off x="1052775" y="5445769"/>
            <a:ext cx="14494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캐릭터 </a:t>
            </a:r>
            <a:r>
              <a:rPr lang="en-US" altLang="ko-KR" dirty="0"/>
              <a:t>- </a:t>
            </a:r>
            <a:r>
              <a:rPr lang="ko-KR" altLang="en-US" dirty="0"/>
              <a:t>출처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A3E4D7C-814A-4DE3-812C-62241D1C7A0C}"/>
              </a:ext>
            </a:extLst>
          </p:cNvPr>
          <p:cNvSpPr/>
          <p:nvPr/>
        </p:nvSpPr>
        <p:spPr>
          <a:xfrm>
            <a:off x="1067735" y="5718826"/>
            <a:ext cx="881202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https://www.cgtrader.com/free-3d-models/character/man/the-flash-f1030a57-8486-45da-89aa-ae6a00483198</a:t>
            </a:r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D348289-9FD4-40C5-B45E-D695B4C0AE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2837" y="1708815"/>
            <a:ext cx="5298713" cy="2949932"/>
          </a:xfrm>
          <a:prstGeom prst="rect">
            <a:avLst/>
          </a:prstGeom>
        </p:spPr>
      </p:pic>
      <p:sp>
        <p:nvSpPr>
          <p:cNvPr id="10" name="Shape 139">
            <a:extLst>
              <a:ext uri="{FF2B5EF4-FFF2-40B4-BE49-F238E27FC236}">
                <a16:creationId xmlns:a16="http://schemas.microsoft.com/office/drawing/2014/main" id="{2D3FDCAF-74A6-415D-91DF-519AA9949026}"/>
              </a:ext>
            </a:extLst>
          </p:cNvPr>
          <p:cNvSpPr txBox="1"/>
          <p:nvPr/>
        </p:nvSpPr>
        <p:spPr>
          <a:xfrm>
            <a:off x="536325" y="296751"/>
            <a:ext cx="1032900" cy="6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0" i="0" u="none" strike="noStrike" cap="none" dirty="0">
                <a:solidFill>
                  <a:srgbClr val="9B86BE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altLang="ko-KR" sz="2400" b="0" i="0" u="none" strike="noStrike" cap="none" dirty="0">
                <a:solidFill>
                  <a:srgbClr val="9B86BE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sz="2400" b="0" i="0" u="none" strike="noStrike" cap="none" dirty="0">
              <a:solidFill>
                <a:srgbClr val="9B86B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" name="Shape 142">
            <a:extLst>
              <a:ext uri="{FF2B5EF4-FFF2-40B4-BE49-F238E27FC236}">
                <a16:creationId xmlns:a16="http://schemas.microsoft.com/office/drawing/2014/main" id="{F33D265D-D612-41FF-A054-F25485327CC8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72064" y="296749"/>
            <a:ext cx="684900" cy="6849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Shape 149">
            <a:extLst>
              <a:ext uri="{FF2B5EF4-FFF2-40B4-BE49-F238E27FC236}">
                <a16:creationId xmlns:a16="http://schemas.microsoft.com/office/drawing/2014/main" id="{37BC064E-2AE5-486C-A7DE-F468346AE2DE}"/>
              </a:ext>
            </a:extLst>
          </p:cNvPr>
          <p:cNvSpPr/>
          <p:nvPr/>
        </p:nvSpPr>
        <p:spPr>
          <a:xfrm>
            <a:off x="1313854" y="194303"/>
            <a:ext cx="5465398" cy="6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50000"/>
              </a:lnSpc>
              <a:buSzPts val="2800"/>
            </a:pPr>
            <a:r>
              <a:rPr lang="ko-KR" altLang="en-US" sz="2800" dirty="0">
                <a:solidFill>
                  <a:srgbClr val="3F3F3F"/>
                </a:solidFill>
              </a:rPr>
              <a:t>외부 소스 코드</a:t>
            </a:r>
            <a:r>
              <a:rPr lang="en-US" altLang="ko-KR" sz="2800" dirty="0">
                <a:solidFill>
                  <a:srgbClr val="3F3F3F"/>
                </a:solidFill>
              </a:rPr>
              <a:t>/</a:t>
            </a:r>
            <a:r>
              <a:rPr lang="ko-KR" altLang="en-US" sz="2800" dirty="0">
                <a:solidFill>
                  <a:srgbClr val="3F3F3F"/>
                </a:solidFill>
              </a:rPr>
              <a:t>참고한 내용 정리</a:t>
            </a:r>
          </a:p>
        </p:txBody>
      </p:sp>
      <p:sp>
        <p:nvSpPr>
          <p:cNvPr id="13" name="Shape 134">
            <a:extLst>
              <a:ext uri="{FF2B5EF4-FFF2-40B4-BE49-F238E27FC236}">
                <a16:creationId xmlns:a16="http://schemas.microsoft.com/office/drawing/2014/main" id="{BDDA4FC2-2400-4313-918E-427924732706}"/>
              </a:ext>
            </a:extLst>
          </p:cNvPr>
          <p:cNvSpPr txBox="1"/>
          <p:nvPr/>
        </p:nvSpPr>
        <p:spPr>
          <a:xfrm>
            <a:off x="1118665" y="1104454"/>
            <a:ext cx="5674021" cy="4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r>
              <a:rPr lang="ko-KR" altLang="en-US" sz="1800" b="1" i="0" u="none" strike="noStrike" cap="none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가져 온 </a:t>
            </a:r>
            <a:r>
              <a:rPr lang="ko-KR" altLang="en-US" sz="1800" b="1" dirty="0">
                <a:solidFill>
                  <a:srgbClr val="3F3F3F"/>
                </a:solidFill>
              </a:rPr>
              <a:t>모델</a:t>
            </a:r>
            <a:endParaRPr sz="1800" b="1" i="0" u="none" strike="noStrike" cap="none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68285287"/>
      </p:ext>
    </p:extLst>
  </p:cSld>
  <p:clrMapOvr>
    <a:masterClrMapping/>
  </p:clrMapOvr>
  <p:transition spd="slow"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/>
          <p:nvPr/>
        </p:nvSpPr>
        <p:spPr>
          <a:xfrm>
            <a:off x="1417623" y="296750"/>
            <a:ext cx="3499609" cy="6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 dirty="0">
              <a:solidFill>
                <a:srgbClr val="2B243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0AE252-1A9E-45B3-8571-9B5FF7E62349}"/>
              </a:ext>
            </a:extLst>
          </p:cNvPr>
          <p:cNvSpPr txBox="1"/>
          <p:nvPr/>
        </p:nvSpPr>
        <p:spPr>
          <a:xfrm>
            <a:off x="1052775" y="5172712"/>
            <a:ext cx="13195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나무 </a:t>
            </a:r>
            <a:r>
              <a:rPr lang="en-US" altLang="ko-KR" dirty="0"/>
              <a:t>- </a:t>
            </a:r>
            <a:r>
              <a:rPr lang="ko-KR" altLang="en-US" dirty="0"/>
              <a:t>출처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A3E4D7C-814A-4DE3-812C-62241D1C7A0C}"/>
              </a:ext>
            </a:extLst>
          </p:cNvPr>
          <p:cNvSpPr/>
          <p:nvPr/>
        </p:nvSpPr>
        <p:spPr>
          <a:xfrm>
            <a:off x="1067735" y="5445769"/>
            <a:ext cx="881202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https://www.cgtrader.com/free-3d-models/character/man/the-flash-f1030a57-8486-45da-89aa-ae6a00483198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F2F3ACB-8CB2-4315-88E9-9824AF0292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8665" y="1577254"/>
            <a:ext cx="3152775" cy="305916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290BDC2-D5F2-4C04-A013-328DF1294A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2029" y="1577254"/>
            <a:ext cx="3383514" cy="305916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F9BAE17-B3C5-461A-89A4-9762061ED221}"/>
              </a:ext>
            </a:extLst>
          </p:cNvPr>
          <p:cNvSpPr txBox="1"/>
          <p:nvPr/>
        </p:nvSpPr>
        <p:spPr>
          <a:xfrm>
            <a:off x="2185136" y="4696261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나무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AC67D99-A6BA-4E06-8AA6-EEF039841D13}"/>
              </a:ext>
            </a:extLst>
          </p:cNvPr>
          <p:cNvSpPr txBox="1"/>
          <p:nvPr/>
        </p:nvSpPr>
        <p:spPr>
          <a:xfrm>
            <a:off x="6461916" y="4683074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도로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0EFB56B-7E59-4F9F-B826-4F7B3D0B08A1}"/>
              </a:ext>
            </a:extLst>
          </p:cNvPr>
          <p:cNvSpPr txBox="1"/>
          <p:nvPr/>
        </p:nvSpPr>
        <p:spPr>
          <a:xfrm>
            <a:off x="1037815" y="5922220"/>
            <a:ext cx="12698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도로 </a:t>
            </a:r>
            <a:r>
              <a:rPr lang="en-US" altLang="ko-KR" dirty="0"/>
              <a:t>- </a:t>
            </a:r>
            <a:r>
              <a:rPr lang="ko-KR" altLang="en-US" dirty="0"/>
              <a:t>출처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FDB277B-E9E8-42E4-B852-5D4EB8EB3D4E}"/>
              </a:ext>
            </a:extLst>
          </p:cNvPr>
          <p:cNvSpPr/>
          <p:nvPr/>
        </p:nvSpPr>
        <p:spPr>
          <a:xfrm>
            <a:off x="1052775" y="6195277"/>
            <a:ext cx="440697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https://www.cgtrader.com/3d-models?keywords=road</a:t>
            </a:r>
            <a:endParaRPr lang="ko-KR" altLang="en-US" dirty="0"/>
          </a:p>
        </p:txBody>
      </p:sp>
      <p:sp>
        <p:nvSpPr>
          <p:cNvPr id="18" name="Shape 139">
            <a:extLst>
              <a:ext uri="{FF2B5EF4-FFF2-40B4-BE49-F238E27FC236}">
                <a16:creationId xmlns:a16="http://schemas.microsoft.com/office/drawing/2014/main" id="{646731A5-F6F3-4C63-B797-540D40EB6D3F}"/>
              </a:ext>
            </a:extLst>
          </p:cNvPr>
          <p:cNvSpPr txBox="1"/>
          <p:nvPr/>
        </p:nvSpPr>
        <p:spPr>
          <a:xfrm>
            <a:off x="536325" y="296751"/>
            <a:ext cx="1032900" cy="6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0" i="0" u="none" strike="noStrike" cap="none" dirty="0">
                <a:solidFill>
                  <a:srgbClr val="9B86BE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altLang="ko-KR" sz="2400" b="0" i="0" u="none" strike="noStrike" cap="none" dirty="0">
                <a:solidFill>
                  <a:srgbClr val="9B86BE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sz="2400" b="0" i="0" u="none" strike="noStrike" cap="none" dirty="0">
              <a:solidFill>
                <a:srgbClr val="9B86B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" name="Shape 142">
            <a:extLst>
              <a:ext uri="{FF2B5EF4-FFF2-40B4-BE49-F238E27FC236}">
                <a16:creationId xmlns:a16="http://schemas.microsoft.com/office/drawing/2014/main" id="{B6979BA9-F395-428C-8A81-D98360850594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672064" y="296749"/>
            <a:ext cx="684900" cy="68490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Shape 149">
            <a:extLst>
              <a:ext uri="{FF2B5EF4-FFF2-40B4-BE49-F238E27FC236}">
                <a16:creationId xmlns:a16="http://schemas.microsoft.com/office/drawing/2014/main" id="{12DE174D-1C08-46A8-AB1B-618C97D3F2F0}"/>
              </a:ext>
            </a:extLst>
          </p:cNvPr>
          <p:cNvSpPr/>
          <p:nvPr/>
        </p:nvSpPr>
        <p:spPr>
          <a:xfrm>
            <a:off x="1313854" y="194303"/>
            <a:ext cx="5465398" cy="6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50000"/>
              </a:lnSpc>
              <a:buSzPts val="2800"/>
            </a:pPr>
            <a:r>
              <a:rPr lang="ko-KR" altLang="en-US" sz="2800" dirty="0">
                <a:solidFill>
                  <a:srgbClr val="3F3F3F"/>
                </a:solidFill>
              </a:rPr>
              <a:t>외부 소스 코드</a:t>
            </a:r>
            <a:r>
              <a:rPr lang="en-US" altLang="ko-KR" sz="2800" dirty="0">
                <a:solidFill>
                  <a:srgbClr val="3F3F3F"/>
                </a:solidFill>
              </a:rPr>
              <a:t>/</a:t>
            </a:r>
            <a:r>
              <a:rPr lang="ko-KR" altLang="en-US" sz="2800" dirty="0">
                <a:solidFill>
                  <a:srgbClr val="3F3F3F"/>
                </a:solidFill>
              </a:rPr>
              <a:t>참고한 내용 정리</a:t>
            </a:r>
          </a:p>
        </p:txBody>
      </p:sp>
      <p:sp>
        <p:nvSpPr>
          <p:cNvPr id="21" name="Shape 134">
            <a:extLst>
              <a:ext uri="{FF2B5EF4-FFF2-40B4-BE49-F238E27FC236}">
                <a16:creationId xmlns:a16="http://schemas.microsoft.com/office/drawing/2014/main" id="{3037D80B-A129-4EC2-9FA4-DE1BE2149C66}"/>
              </a:ext>
            </a:extLst>
          </p:cNvPr>
          <p:cNvSpPr txBox="1"/>
          <p:nvPr/>
        </p:nvSpPr>
        <p:spPr>
          <a:xfrm>
            <a:off x="1118665" y="1104454"/>
            <a:ext cx="5674021" cy="4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r>
              <a:rPr lang="ko-KR" altLang="en-US" sz="1800" b="1" i="0" u="none" strike="noStrike" cap="none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가져 온 모델</a:t>
            </a:r>
            <a:endParaRPr sz="1800" b="1" i="0" u="none" strike="noStrike" cap="none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08667513"/>
      </p:ext>
    </p:extLst>
  </p:cSld>
  <p:clrMapOvr>
    <a:masterClrMapping/>
  </p:clrMapOvr>
  <p:transition spd="slow"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/>
          <p:nvPr/>
        </p:nvSpPr>
        <p:spPr>
          <a:xfrm>
            <a:off x="1417623" y="296750"/>
            <a:ext cx="3499609" cy="6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 dirty="0">
              <a:solidFill>
                <a:srgbClr val="2B243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0AE252-1A9E-45B3-8571-9B5FF7E62349}"/>
              </a:ext>
            </a:extLst>
          </p:cNvPr>
          <p:cNvSpPr txBox="1"/>
          <p:nvPr/>
        </p:nvSpPr>
        <p:spPr>
          <a:xfrm>
            <a:off x="1052775" y="5685896"/>
            <a:ext cx="16289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맥도날드 </a:t>
            </a:r>
            <a:r>
              <a:rPr lang="en-US" altLang="ko-KR" dirty="0"/>
              <a:t>- </a:t>
            </a:r>
            <a:r>
              <a:rPr lang="ko-KR" altLang="en-US" dirty="0"/>
              <a:t>출처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A3E4D7C-814A-4DE3-812C-62241D1C7A0C}"/>
              </a:ext>
            </a:extLst>
          </p:cNvPr>
          <p:cNvSpPr/>
          <p:nvPr/>
        </p:nvSpPr>
        <p:spPr>
          <a:xfrm>
            <a:off x="1067735" y="5958953"/>
            <a:ext cx="166584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https://free3d.com/</a:t>
            </a:r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16463B8-0691-42F1-982A-0B08662250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7735" y="1951737"/>
            <a:ext cx="3905250" cy="284649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4D7BFB2-89A8-4B18-8B47-E28D5569F670}"/>
              </a:ext>
            </a:extLst>
          </p:cNvPr>
          <p:cNvSpPr txBox="1"/>
          <p:nvPr/>
        </p:nvSpPr>
        <p:spPr>
          <a:xfrm>
            <a:off x="2748490" y="4798229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맥도날드</a:t>
            </a:r>
          </a:p>
        </p:txBody>
      </p:sp>
      <p:sp>
        <p:nvSpPr>
          <p:cNvPr id="10" name="Shape 139">
            <a:extLst>
              <a:ext uri="{FF2B5EF4-FFF2-40B4-BE49-F238E27FC236}">
                <a16:creationId xmlns:a16="http://schemas.microsoft.com/office/drawing/2014/main" id="{A2497D22-EA78-4238-B993-DBD86AFE6BA7}"/>
              </a:ext>
            </a:extLst>
          </p:cNvPr>
          <p:cNvSpPr txBox="1"/>
          <p:nvPr/>
        </p:nvSpPr>
        <p:spPr>
          <a:xfrm>
            <a:off x="536325" y="296751"/>
            <a:ext cx="1032900" cy="6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0" i="0" u="none" strike="noStrike" cap="none" dirty="0">
                <a:solidFill>
                  <a:srgbClr val="9B86BE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altLang="ko-KR" sz="2400" b="0" i="0" u="none" strike="noStrike" cap="none" dirty="0">
                <a:solidFill>
                  <a:srgbClr val="9B86BE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sz="2400" b="0" i="0" u="none" strike="noStrike" cap="none" dirty="0">
              <a:solidFill>
                <a:srgbClr val="9B86B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" name="Shape 142">
            <a:extLst>
              <a:ext uri="{FF2B5EF4-FFF2-40B4-BE49-F238E27FC236}">
                <a16:creationId xmlns:a16="http://schemas.microsoft.com/office/drawing/2014/main" id="{751A7A4E-C029-485A-A7A8-309CFD3328B9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72064" y="296749"/>
            <a:ext cx="684900" cy="6849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Shape 149">
            <a:extLst>
              <a:ext uri="{FF2B5EF4-FFF2-40B4-BE49-F238E27FC236}">
                <a16:creationId xmlns:a16="http://schemas.microsoft.com/office/drawing/2014/main" id="{82B5F3D1-4DA5-4E8A-A223-97D832039054}"/>
              </a:ext>
            </a:extLst>
          </p:cNvPr>
          <p:cNvSpPr/>
          <p:nvPr/>
        </p:nvSpPr>
        <p:spPr>
          <a:xfrm>
            <a:off x="1313854" y="194303"/>
            <a:ext cx="5465398" cy="6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50000"/>
              </a:lnSpc>
              <a:buSzPts val="2800"/>
            </a:pPr>
            <a:r>
              <a:rPr lang="ko-KR" altLang="en-US" sz="2800" dirty="0">
                <a:solidFill>
                  <a:srgbClr val="3F3F3F"/>
                </a:solidFill>
              </a:rPr>
              <a:t>외부 소스 코드</a:t>
            </a:r>
            <a:r>
              <a:rPr lang="en-US" altLang="ko-KR" sz="2800" dirty="0">
                <a:solidFill>
                  <a:srgbClr val="3F3F3F"/>
                </a:solidFill>
              </a:rPr>
              <a:t>/</a:t>
            </a:r>
            <a:r>
              <a:rPr lang="ko-KR" altLang="en-US" sz="2800" dirty="0">
                <a:solidFill>
                  <a:srgbClr val="3F3F3F"/>
                </a:solidFill>
              </a:rPr>
              <a:t>참고한 내용 정리</a:t>
            </a:r>
          </a:p>
        </p:txBody>
      </p:sp>
      <p:sp>
        <p:nvSpPr>
          <p:cNvPr id="14" name="Shape 134">
            <a:extLst>
              <a:ext uri="{FF2B5EF4-FFF2-40B4-BE49-F238E27FC236}">
                <a16:creationId xmlns:a16="http://schemas.microsoft.com/office/drawing/2014/main" id="{D12C3555-E1A6-4A77-8917-8E77F07ECA70}"/>
              </a:ext>
            </a:extLst>
          </p:cNvPr>
          <p:cNvSpPr txBox="1"/>
          <p:nvPr/>
        </p:nvSpPr>
        <p:spPr>
          <a:xfrm>
            <a:off x="1118665" y="1104454"/>
            <a:ext cx="5674021" cy="4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r>
              <a:rPr lang="ko-KR" altLang="en-US" sz="1800" b="1" i="0" u="none" strike="noStrike" cap="none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가져 온 모델</a:t>
            </a:r>
            <a:endParaRPr sz="1800" b="1" i="0" u="none" strike="noStrike" cap="none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63581375"/>
      </p:ext>
    </p:extLst>
  </p:cSld>
  <p:clrMapOvr>
    <a:masterClrMapping/>
  </p:clrMapOvr>
  <p:transition spd="slow"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/>
          <p:nvPr/>
        </p:nvSpPr>
        <p:spPr>
          <a:xfrm>
            <a:off x="1417623" y="296750"/>
            <a:ext cx="3499609" cy="6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 dirty="0">
              <a:solidFill>
                <a:srgbClr val="2B243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0AE252-1A9E-45B3-8571-9B5FF7E62349}"/>
              </a:ext>
            </a:extLst>
          </p:cNvPr>
          <p:cNvSpPr txBox="1"/>
          <p:nvPr/>
        </p:nvSpPr>
        <p:spPr>
          <a:xfrm>
            <a:off x="1118665" y="5377986"/>
            <a:ext cx="11801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&lt;city</a:t>
            </a:r>
            <a:r>
              <a:rPr lang="ko-KR" altLang="en-US" dirty="0"/>
              <a:t> </a:t>
            </a:r>
            <a:r>
              <a:rPr lang="en-US" altLang="ko-KR" dirty="0"/>
              <a:t>- </a:t>
            </a:r>
            <a:r>
              <a:rPr lang="ko-KR" altLang="en-US" dirty="0"/>
              <a:t>출처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A3E4D7C-814A-4DE3-812C-62241D1C7A0C}"/>
              </a:ext>
            </a:extLst>
          </p:cNvPr>
          <p:cNvSpPr/>
          <p:nvPr/>
        </p:nvSpPr>
        <p:spPr>
          <a:xfrm>
            <a:off x="1133625" y="5651043"/>
            <a:ext cx="166584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https://free3d.com/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5B6B76B-74CF-464A-8400-9E6F96E5AC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8665" y="1709729"/>
            <a:ext cx="4358404" cy="329675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541940D-5A7B-45D0-B90A-230F97E500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4933" y="1710829"/>
            <a:ext cx="4358405" cy="329565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36C412E-9D23-4E40-8AD4-A479EA59A8DC}"/>
              </a:ext>
            </a:extLst>
          </p:cNvPr>
          <p:cNvSpPr txBox="1"/>
          <p:nvPr/>
        </p:nvSpPr>
        <p:spPr>
          <a:xfrm>
            <a:off x="1118665" y="6090333"/>
            <a:ext cx="13484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&lt;water</a:t>
            </a:r>
            <a:r>
              <a:rPr lang="ko-KR" altLang="en-US" dirty="0"/>
              <a:t> </a:t>
            </a:r>
            <a:r>
              <a:rPr lang="en-US" altLang="ko-KR" dirty="0"/>
              <a:t>- </a:t>
            </a:r>
            <a:r>
              <a:rPr lang="ko-KR" altLang="en-US" dirty="0"/>
              <a:t>출처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B2CADB2-2119-48B8-93F2-A63D7F888931}"/>
              </a:ext>
            </a:extLst>
          </p:cNvPr>
          <p:cNvSpPr/>
          <p:nvPr/>
        </p:nvSpPr>
        <p:spPr>
          <a:xfrm>
            <a:off x="1133625" y="6363390"/>
            <a:ext cx="166584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https://free3d.com/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789CA3-2265-4DAB-A8E7-317BAF5A7D65}"/>
              </a:ext>
            </a:extLst>
          </p:cNvPr>
          <p:cNvSpPr txBox="1"/>
          <p:nvPr/>
        </p:nvSpPr>
        <p:spPr>
          <a:xfrm>
            <a:off x="2940442" y="4994382"/>
            <a:ext cx="4539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city</a:t>
            </a:r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3F9D2C0-7641-4244-A649-4C80FBFEC6BC}"/>
              </a:ext>
            </a:extLst>
          </p:cNvPr>
          <p:cNvSpPr txBox="1"/>
          <p:nvPr/>
        </p:nvSpPr>
        <p:spPr>
          <a:xfrm>
            <a:off x="8776996" y="5006479"/>
            <a:ext cx="6222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water</a:t>
            </a:r>
            <a:endParaRPr lang="ko-KR" altLang="en-US" dirty="0"/>
          </a:p>
        </p:txBody>
      </p:sp>
      <p:sp>
        <p:nvSpPr>
          <p:cNvPr id="14" name="Shape 139">
            <a:extLst>
              <a:ext uri="{FF2B5EF4-FFF2-40B4-BE49-F238E27FC236}">
                <a16:creationId xmlns:a16="http://schemas.microsoft.com/office/drawing/2014/main" id="{91BF0B88-7CA9-4BF5-A001-009FE47A05A6}"/>
              </a:ext>
            </a:extLst>
          </p:cNvPr>
          <p:cNvSpPr txBox="1"/>
          <p:nvPr/>
        </p:nvSpPr>
        <p:spPr>
          <a:xfrm>
            <a:off x="536325" y="296751"/>
            <a:ext cx="1032900" cy="6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0" i="0" u="none" strike="noStrike" cap="none" dirty="0">
                <a:solidFill>
                  <a:srgbClr val="9B86BE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altLang="ko-KR" sz="2400" b="0" i="0" u="none" strike="noStrike" cap="none" dirty="0">
                <a:solidFill>
                  <a:srgbClr val="9B86BE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sz="2400" b="0" i="0" u="none" strike="noStrike" cap="none" dirty="0">
              <a:solidFill>
                <a:srgbClr val="9B86B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" name="Shape 142">
            <a:extLst>
              <a:ext uri="{FF2B5EF4-FFF2-40B4-BE49-F238E27FC236}">
                <a16:creationId xmlns:a16="http://schemas.microsoft.com/office/drawing/2014/main" id="{EC51269A-4031-4FBB-A3F1-5E97140522E3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672064" y="296749"/>
            <a:ext cx="684900" cy="684900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Shape 149">
            <a:extLst>
              <a:ext uri="{FF2B5EF4-FFF2-40B4-BE49-F238E27FC236}">
                <a16:creationId xmlns:a16="http://schemas.microsoft.com/office/drawing/2014/main" id="{F5F731E4-34A5-4C6F-903E-EFFA1A07CB95}"/>
              </a:ext>
            </a:extLst>
          </p:cNvPr>
          <p:cNvSpPr/>
          <p:nvPr/>
        </p:nvSpPr>
        <p:spPr>
          <a:xfrm>
            <a:off x="1313854" y="194303"/>
            <a:ext cx="5465398" cy="6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50000"/>
              </a:lnSpc>
              <a:buSzPts val="2800"/>
            </a:pPr>
            <a:r>
              <a:rPr lang="ko-KR" altLang="en-US" sz="2800" dirty="0">
                <a:solidFill>
                  <a:srgbClr val="3F3F3F"/>
                </a:solidFill>
              </a:rPr>
              <a:t>외부 소스 코드</a:t>
            </a:r>
            <a:r>
              <a:rPr lang="en-US" altLang="ko-KR" sz="2800" dirty="0">
                <a:solidFill>
                  <a:srgbClr val="3F3F3F"/>
                </a:solidFill>
              </a:rPr>
              <a:t>/</a:t>
            </a:r>
            <a:r>
              <a:rPr lang="ko-KR" altLang="en-US" sz="2800" dirty="0">
                <a:solidFill>
                  <a:srgbClr val="3F3F3F"/>
                </a:solidFill>
              </a:rPr>
              <a:t>참고한 내용 정리</a:t>
            </a:r>
          </a:p>
        </p:txBody>
      </p:sp>
      <p:sp>
        <p:nvSpPr>
          <p:cNvPr id="22" name="Shape 134">
            <a:extLst>
              <a:ext uri="{FF2B5EF4-FFF2-40B4-BE49-F238E27FC236}">
                <a16:creationId xmlns:a16="http://schemas.microsoft.com/office/drawing/2014/main" id="{C943FD8A-8AF6-44CE-8D5B-563B721763F6}"/>
              </a:ext>
            </a:extLst>
          </p:cNvPr>
          <p:cNvSpPr txBox="1"/>
          <p:nvPr/>
        </p:nvSpPr>
        <p:spPr>
          <a:xfrm>
            <a:off x="1118665" y="1104454"/>
            <a:ext cx="5674021" cy="4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r>
              <a:rPr lang="ko-KR" altLang="en-US" sz="1800" b="1" i="0" u="none" strike="noStrike" cap="none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가져 온 모델</a:t>
            </a:r>
            <a:endParaRPr sz="1800" b="1" i="0" u="none" strike="noStrike" cap="none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66227328"/>
      </p:ext>
    </p:extLst>
  </p:cSld>
  <p:clrMapOvr>
    <a:masterClrMapping/>
  </p:clrMapOvr>
  <p:transition spd="slow"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/>
          <p:nvPr/>
        </p:nvSpPr>
        <p:spPr>
          <a:xfrm>
            <a:off x="1417623" y="296750"/>
            <a:ext cx="3499609" cy="6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 dirty="0">
              <a:solidFill>
                <a:srgbClr val="2B243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0AE252-1A9E-45B3-8571-9B5FF7E62349}"/>
              </a:ext>
            </a:extLst>
          </p:cNvPr>
          <p:cNvSpPr txBox="1"/>
          <p:nvPr/>
        </p:nvSpPr>
        <p:spPr>
          <a:xfrm>
            <a:off x="1118665" y="5599657"/>
            <a:ext cx="1438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en-US" altLang="ko-KR" dirty="0" err="1"/>
              <a:t>saturn</a:t>
            </a:r>
            <a:r>
              <a:rPr lang="en-US" altLang="ko-KR" dirty="0"/>
              <a:t> - </a:t>
            </a:r>
            <a:r>
              <a:rPr lang="ko-KR" altLang="en-US" dirty="0"/>
              <a:t>출처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A3E4D7C-814A-4DE3-812C-62241D1C7A0C}"/>
              </a:ext>
            </a:extLst>
          </p:cNvPr>
          <p:cNvSpPr/>
          <p:nvPr/>
        </p:nvSpPr>
        <p:spPr>
          <a:xfrm>
            <a:off x="1133625" y="5872714"/>
            <a:ext cx="304762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https://free3d.com/3d-models/saturn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789CA3-2265-4DAB-A8E7-317BAF5A7D65}"/>
              </a:ext>
            </a:extLst>
          </p:cNvPr>
          <p:cNvSpPr txBox="1"/>
          <p:nvPr/>
        </p:nvSpPr>
        <p:spPr>
          <a:xfrm>
            <a:off x="3167427" y="4996920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saturn</a:t>
            </a:r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9471DD9-4A7C-4495-9AA8-A52EF7C125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625" y="1707191"/>
            <a:ext cx="4962375" cy="3302516"/>
          </a:xfrm>
          <a:prstGeom prst="rect">
            <a:avLst/>
          </a:prstGeom>
        </p:spPr>
      </p:pic>
      <p:sp>
        <p:nvSpPr>
          <p:cNvPr id="10" name="Shape 139">
            <a:extLst>
              <a:ext uri="{FF2B5EF4-FFF2-40B4-BE49-F238E27FC236}">
                <a16:creationId xmlns:a16="http://schemas.microsoft.com/office/drawing/2014/main" id="{8DEE1131-EC92-4BEA-B321-590277BB9925}"/>
              </a:ext>
            </a:extLst>
          </p:cNvPr>
          <p:cNvSpPr txBox="1"/>
          <p:nvPr/>
        </p:nvSpPr>
        <p:spPr>
          <a:xfrm>
            <a:off x="536325" y="296751"/>
            <a:ext cx="1032900" cy="6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0" i="0" u="none" strike="noStrike" cap="none" dirty="0">
                <a:solidFill>
                  <a:srgbClr val="9B86BE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altLang="ko-KR" sz="2400" b="0" i="0" u="none" strike="noStrike" cap="none" dirty="0">
                <a:solidFill>
                  <a:srgbClr val="9B86BE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sz="2400" b="0" i="0" u="none" strike="noStrike" cap="none" dirty="0">
              <a:solidFill>
                <a:srgbClr val="9B86B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" name="Shape 142">
            <a:extLst>
              <a:ext uri="{FF2B5EF4-FFF2-40B4-BE49-F238E27FC236}">
                <a16:creationId xmlns:a16="http://schemas.microsoft.com/office/drawing/2014/main" id="{8A82448F-66C6-4C66-ADC3-0859B7F34FAD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72064" y="296749"/>
            <a:ext cx="684900" cy="6849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Shape 149">
            <a:extLst>
              <a:ext uri="{FF2B5EF4-FFF2-40B4-BE49-F238E27FC236}">
                <a16:creationId xmlns:a16="http://schemas.microsoft.com/office/drawing/2014/main" id="{E7B41B7D-EF29-49B9-8632-0B7B2376D157}"/>
              </a:ext>
            </a:extLst>
          </p:cNvPr>
          <p:cNvSpPr/>
          <p:nvPr/>
        </p:nvSpPr>
        <p:spPr>
          <a:xfrm>
            <a:off x="1313854" y="194303"/>
            <a:ext cx="5465398" cy="6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50000"/>
              </a:lnSpc>
              <a:buSzPts val="2800"/>
            </a:pPr>
            <a:r>
              <a:rPr lang="ko-KR" altLang="en-US" sz="2800" dirty="0">
                <a:solidFill>
                  <a:srgbClr val="3F3F3F"/>
                </a:solidFill>
              </a:rPr>
              <a:t>외부 소스 코드</a:t>
            </a:r>
            <a:r>
              <a:rPr lang="en-US" altLang="ko-KR" sz="2800" dirty="0">
                <a:solidFill>
                  <a:srgbClr val="3F3F3F"/>
                </a:solidFill>
              </a:rPr>
              <a:t>/</a:t>
            </a:r>
            <a:r>
              <a:rPr lang="ko-KR" altLang="en-US" sz="2800" dirty="0">
                <a:solidFill>
                  <a:srgbClr val="3F3F3F"/>
                </a:solidFill>
              </a:rPr>
              <a:t>참고한 내용 정리</a:t>
            </a:r>
          </a:p>
        </p:txBody>
      </p:sp>
      <p:sp>
        <p:nvSpPr>
          <p:cNvPr id="13" name="Shape 134">
            <a:extLst>
              <a:ext uri="{FF2B5EF4-FFF2-40B4-BE49-F238E27FC236}">
                <a16:creationId xmlns:a16="http://schemas.microsoft.com/office/drawing/2014/main" id="{3353F77A-C1F1-470F-AF7E-9BD51AF4E41F}"/>
              </a:ext>
            </a:extLst>
          </p:cNvPr>
          <p:cNvSpPr txBox="1"/>
          <p:nvPr/>
        </p:nvSpPr>
        <p:spPr>
          <a:xfrm>
            <a:off x="1118665" y="1104454"/>
            <a:ext cx="5674021" cy="4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r>
              <a:rPr lang="ko-KR" altLang="en-US" sz="1800" b="1" i="0" u="none" strike="noStrike" cap="none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가져 온 모델</a:t>
            </a:r>
            <a:endParaRPr sz="1800" b="1" i="0" u="none" strike="noStrike" cap="none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30525104"/>
      </p:ext>
    </p:extLst>
  </p:cSld>
  <p:clrMapOvr>
    <a:masterClrMapping/>
  </p:clrMapOvr>
  <p:transition spd="slow"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/>
          <p:nvPr/>
        </p:nvSpPr>
        <p:spPr>
          <a:xfrm>
            <a:off x="1417623" y="296750"/>
            <a:ext cx="3499609" cy="6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 dirty="0">
              <a:solidFill>
                <a:srgbClr val="2B243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0AE252-1A9E-45B3-8571-9B5FF7E62349}"/>
              </a:ext>
            </a:extLst>
          </p:cNvPr>
          <p:cNvSpPr txBox="1"/>
          <p:nvPr/>
        </p:nvSpPr>
        <p:spPr>
          <a:xfrm>
            <a:off x="1052775" y="5445769"/>
            <a:ext cx="12698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재료</a:t>
            </a:r>
            <a:r>
              <a:rPr lang="en-US" altLang="ko-KR" dirty="0"/>
              <a:t> - </a:t>
            </a:r>
            <a:r>
              <a:rPr lang="ko-KR" altLang="en-US" dirty="0"/>
              <a:t>출처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A3E4D7C-814A-4DE3-812C-62241D1C7A0C}"/>
              </a:ext>
            </a:extLst>
          </p:cNvPr>
          <p:cNvSpPr/>
          <p:nvPr/>
        </p:nvSpPr>
        <p:spPr>
          <a:xfrm>
            <a:off x="1067735" y="5718826"/>
            <a:ext cx="255069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https://free3d.com/3d-models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789CA3-2265-4DAB-A8E7-317BAF5A7D65}"/>
              </a:ext>
            </a:extLst>
          </p:cNvPr>
          <p:cNvSpPr txBox="1"/>
          <p:nvPr/>
        </p:nvSpPr>
        <p:spPr>
          <a:xfrm>
            <a:off x="1482940" y="3904485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소스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D7354BC-52C1-448B-84E2-735E344B81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776" y="1700058"/>
            <a:ext cx="1504104" cy="220442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CB7143C-B4A8-4ED1-A6D5-2F53958760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1777" y="1700057"/>
            <a:ext cx="1504104" cy="220442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27EFCB1-25BC-4694-951B-8934AFFA90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0779" y="1691048"/>
            <a:ext cx="1605222" cy="217871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0AB1730-CE98-4D0E-91D7-709D907960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10900" y="1675635"/>
            <a:ext cx="1605222" cy="222885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0021981-D328-42C1-914D-8E38092AE8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45574" y="1675635"/>
            <a:ext cx="1605223" cy="222885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7534C2D-8CA7-4C65-8E1F-DAF41E5BFB1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31021" y="1675635"/>
            <a:ext cx="1605222" cy="222885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8266208-7578-4C1D-AB93-876207B9EAFD}"/>
              </a:ext>
            </a:extLst>
          </p:cNvPr>
          <p:cNvSpPr txBox="1"/>
          <p:nvPr/>
        </p:nvSpPr>
        <p:spPr>
          <a:xfrm>
            <a:off x="3276464" y="3869765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치즈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6FDE5BC-4C33-4235-A062-52094AF9F5AD}"/>
              </a:ext>
            </a:extLst>
          </p:cNvPr>
          <p:cNvSpPr txBox="1"/>
          <p:nvPr/>
        </p:nvSpPr>
        <p:spPr>
          <a:xfrm>
            <a:off x="4980786" y="3881254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콜라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D4E8482-FD0E-4EAE-A097-B0C55E857EBB}"/>
              </a:ext>
            </a:extLst>
          </p:cNvPr>
          <p:cNvSpPr txBox="1"/>
          <p:nvPr/>
        </p:nvSpPr>
        <p:spPr>
          <a:xfrm>
            <a:off x="6821481" y="3869765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오이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B8D703B-42DC-41E5-A43D-4E80C2D7B72C}"/>
              </a:ext>
            </a:extLst>
          </p:cNvPr>
          <p:cNvSpPr txBox="1"/>
          <p:nvPr/>
        </p:nvSpPr>
        <p:spPr>
          <a:xfrm>
            <a:off x="8571994" y="3864590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양상추</a:t>
            </a:r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7E81797-D159-4523-AC8E-855CC60272AD}"/>
              </a:ext>
            </a:extLst>
          </p:cNvPr>
          <p:cNvSpPr txBox="1"/>
          <p:nvPr/>
        </p:nvSpPr>
        <p:spPr>
          <a:xfrm>
            <a:off x="10415949" y="3864589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토마토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9C2B234-71E0-4FE7-945F-4DC0080731D6}"/>
              </a:ext>
            </a:extLst>
          </p:cNvPr>
          <p:cNvSpPr/>
          <p:nvPr/>
        </p:nvSpPr>
        <p:spPr>
          <a:xfrm>
            <a:off x="1067735" y="6145771"/>
            <a:ext cx="23839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https://www.turbosquid.com</a:t>
            </a:r>
            <a:endParaRPr lang="ko-KR" altLang="en-US" dirty="0"/>
          </a:p>
        </p:txBody>
      </p:sp>
      <p:sp>
        <p:nvSpPr>
          <p:cNvPr id="24" name="Shape 139">
            <a:extLst>
              <a:ext uri="{FF2B5EF4-FFF2-40B4-BE49-F238E27FC236}">
                <a16:creationId xmlns:a16="http://schemas.microsoft.com/office/drawing/2014/main" id="{FC1E1AA6-519F-48B6-B02F-455D2A81723D}"/>
              </a:ext>
            </a:extLst>
          </p:cNvPr>
          <p:cNvSpPr txBox="1"/>
          <p:nvPr/>
        </p:nvSpPr>
        <p:spPr>
          <a:xfrm>
            <a:off x="536325" y="296751"/>
            <a:ext cx="1032900" cy="6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0" i="0" u="none" strike="noStrike" cap="none" dirty="0">
                <a:solidFill>
                  <a:srgbClr val="9B86BE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altLang="ko-KR" sz="2400" b="0" i="0" u="none" strike="noStrike" cap="none" dirty="0">
                <a:solidFill>
                  <a:srgbClr val="9B86BE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sz="2400" b="0" i="0" u="none" strike="noStrike" cap="none" dirty="0">
              <a:solidFill>
                <a:srgbClr val="9B86B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" name="Shape 142">
            <a:extLst>
              <a:ext uri="{FF2B5EF4-FFF2-40B4-BE49-F238E27FC236}">
                <a16:creationId xmlns:a16="http://schemas.microsoft.com/office/drawing/2014/main" id="{DA7035D7-173E-452C-BDB6-2DC1D9910730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672064" y="296749"/>
            <a:ext cx="684900" cy="684900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Shape 149">
            <a:extLst>
              <a:ext uri="{FF2B5EF4-FFF2-40B4-BE49-F238E27FC236}">
                <a16:creationId xmlns:a16="http://schemas.microsoft.com/office/drawing/2014/main" id="{A9FC4107-2756-470B-9475-C8218F168692}"/>
              </a:ext>
            </a:extLst>
          </p:cNvPr>
          <p:cNvSpPr/>
          <p:nvPr/>
        </p:nvSpPr>
        <p:spPr>
          <a:xfrm>
            <a:off x="1313854" y="194303"/>
            <a:ext cx="5465398" cy="6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50000"/>
              </a:lnSpc>
              <a:buSzPts val="2800"/>
            </a:pPr>
            <a:r>
              <a:rPr lang="ko-KR" altLang="en-US" sz="2800" dirty="0">
                <a:solidFill>
                  <a:srgbClr val="3F3F3F"/>
                </a:solidFill>
              </a:rPr>
              <a:t>외부 소스 코드</a:t>
            </a:r>
            <a:r>
              <a:rPr lang="en-US" altLang="ko-KR" sz="2800" dirty="0">
                <a:solidFill>
                  <a:srgbClr val="3F3F3F"/>
                </a:solidFill>
              </a:rPr>
              <a:t>/</a:t>
            </a:r>
            <a:r>
              <a:rPr lang="ko-KR" altLang="en-US" sz="2800" dirty="0">
                <a:solidFill>
                  <a:srgbClr val="3F3F3F"/>
                </a:solidFill>
              </a:rPr>
              <a:t>참고한 내용 정리</a:t>
            </a:r>
          </a:p>
        </p:txBody>
      </p:sp>
      <p:sp>
        <p:nvSpPr>
          <p:cNvPr id="27" name="Shape 134">
            <a:extLst>
              <a:ext uri="{FF2B5EF4-FFF2-40B4-BE49-F238E27FC236}">
                <a16:creationId xmlns:a16="http://schemas.microsoft.com/office/drawing/2014/main" id="{84BDCDF5-5D1F-482B-ABE3-2FA905329CB4}"/>
              </a:ext>
            </a:extLst>
          </p:cNvPr>
          <p:cNvSpPr txBox="1"/>
          <p:nvPr/>
        </p:nvSpPr>
        <p:spPr>
          <a:xfrm>
            <a:off x="1118665" y="1104454"/>
            <a:ext cx="5674021" cy="4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r>
              <a:rPr lang="ko-KR" altLang="en-US" sz="1800" b="1" i="0" u="none" strike="noStrike" cap="none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가져 온 모델</a:t>
            </a:r>
            <a:endParaRPr sz="1800" b="1" i="0" u="none" strike="noStrike" cap="none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45920043"/>
      </p:ext>
    </p:extLst>
  </p:cSld>
  <p:clrMapOvr>
    <a:masterClrMapping/>
  </p:clrMapOvr>
  <p:transition spd="slow"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 txBox="1"/>
          <p:nvPr/>
        </p:nvSpPr>
        <p:spPr>
          <a:xfrm>
            <a:off x="536325" y="296751"/>
            <a:ext cx="1032900" cy="6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0" i="0" u="none" strike="noStrike" cap="none" dirty="0">
                <a:solidFill>
                  <a:srgbClr val="9B86BE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altLang="ko-KR" sz="2400" dirty="0">
                <a:solidFill>
                  <a:srgbClr val="9B86BE"/>
                </a:solidFill>
              </a:rPr>
              <a:t>5</a:t>
            </a:r>
            <a:endParaRPr sz="2400" b="0" i="0" u="none" strike="noStrike" cap="none" dirty="0">
              <a:solidFill>
                <a:srgbClr val="9B86B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6" name="Shape 19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057536" y="296750"/>
            <a:ext cx="684900" cy="6849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2D40C14-3A73-4E5B-9DA0-A286E741EB97}"/>
              </a:ext>
            </a:extLst>
          </p:cNvPr>
          <p:cNvSpPr/>
          <p:nvPr/>
        </p:nvSpPr>
        <p:spPr>
          <a:xfrm>
            <a:off x="1055440" y="2493417"/>
            <a:ext cx="9723745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chemeClr val="tx1"/>
                </a:solidFill>
              </a:rPr>
              <a:t>해결 </a:t>
            </a:r>
            <a:r>
              <a:rPr lang="en-US" altLang="ko-KR" sz="1600" dirty="0">
                <a:solidFill>
                  <a:schemeClr val="tx1"/>
                </a:solidFill>
              </a:rPr>
              <a:t>: </a:t>
            </a:r>
            <a:r>
              <a:rPr lang="ko-KR" altLang="en-US" sz="1600" dirty="0">
                <a:solidFill>
                  <a:schemeClr val="tx1"/>
                </a:solidFill>
              </a:rPr>
              <a:t>게임이 원활하게 진행되도록 하기 위해 많이 노력했습니다</a:t>
            </a:r>
            <a:r>
              <a:rPr lang="en-US" altLang="ko-KR" sz="1600" dirty="0">
                <a:solidFill>
                  <a:schemeClr val="tx1"/>
                </a:solidFill>
              </a:rPr>
              <a:t>. player</a:t>
            </a:r>
            <a:r>
              <a:rPr lang="ko-KR" altLang="en-US" sz="1600" dirty="0">
                <a:solidFill>
                  <a:schemeClr val="tx1"/>
                </a:solidFill>
              </a:rPr>
              <a:t>가 지나간 길을 모두 </a:t>
            </a:r>
            <a:r>
              <a:rPr lang="en-US" altLang="ko-KR" sz="1600" dirty="0">
                <a:solidFill>
                  <a:schemeClr val="tx1"/>
                </a:solidFill>
              </a:rPr>
              <a:t>destroy</a:t>
            </a:r>
            <a:r>
              <a:rPr lang="ko-KR" altLang="en-US" sz="1600" dirty="0">
                <a:solidFill>
                  <a:schemeClr val="tx1"/>
                </a:solidFill>
              </a:rPr>
              <a:t>해서 게임이 </a:t>
            </a:r>
            <a:r>
              <a:rPr lang="ko-KR" altLang="en-US" sz="1600" dirty="0" err="1">
                <a:solidFill>
                  <a:schemeClr val="tx1"/>
                </a:solidFill>
              </a:rPr>
              <a:t>버벅되지</a:t>
            </a:r>
            <a:r>
              <a:rPr lang="ko-KR" altLang="en-US" sz="1600" dirty="0">
                <a:solidFill>
                  <a:schemeClr val="tx1"/>
                </a:solidFill>
              </a:rPr>
              <a:t> 않도록 만들었습니다</a:t>
            </a:r>
            <a:r>
              <a:rPr lang="en-US" altLang="ko-KR" sz="1600" dirty="0">
                <a:solidFill>
                  <a:schemeClr val="tx1"/>
                </a:solidFill>
              </a:rPr>
              <a:t>. Item</a:t>
            </a:r>
            <a:r>
              <a:rPr lang="ko-KR" altLang="en-US" sz="1600" dirty="0">
                <a:solidFill>
                  <a:schemeClr val="tx1"/>
                </a:solidFill>
              </a:rPr>
              <a:t>들도 마찬가지로 화면에 보이지 않는 </a:t>
            </a:r>
            <a:r>
              <a:rPr lang="en-US" altLang="ko-KR" sz="1600" dirty="0">
                <a:solidFill>
                  <a:schemeClr val="tx1"/>
                </a:solidFill>
              </a:rPr>
              <a:t>item</a:t>
            </a:r>
            <a:r>
              <a:rPr lang="ko-KR" altLang="en-US" sz="1600" dirty="0">
                <a:solidFill>
                  <a:schemeClr val="tx1"/>
                </a:solidFill>
              </a:rPr>
              <a:t>들은 다 </a:t>
            </a:r>
            <a:r>
              <a:rPr lang="en-US" altLang="ko-KR" sz="1600" dirty="0">
                <a:solidFill>
                  <a:schemeClr val="tx1"/>
                </a:solidFill>
              </a:rPr>
              <a:t>destroy</a:t>
            </a:r>
            <a:r>
              <a:rPr lang="ko-KR" altLang="en-US" sz="1600" dirty="0">
                <a:solidFill>
                  <a:schemeClr val="tx1"/>
                </a:solidFill>
              </a:rPr>
              <a:t>해서 게임의 끊김 현상을 방지했습니다</a:t>
            </a:r>
            <a:r>
              <a:rPr lang="en-US" altLang="ko-KR" sz="1600" dirty="0">
                <a:solidFill>
                  <a:schemeClr val="tx1"/>
                </a:solidFill>
              </a:rPr>
              <a:t>.</a:t>
            </a:r>
          </a:p>
          <a:p>
            <a:endParaRPr lang="en-US" altLang="ko-KR" sz="1600" dirty="0"/>
          </a:p>
          <a:p>
            <a:r>
              <a:rPr lang="en-US" altLang="ko-KR" sz="1600" dirty="0"/>
              <a:t>Road</a:t>
            </a:r>
            <a:r>
              <a:rPr lang="ko-KR" altLang="en-US" sz="1600" dirty="0"/>
              <a:t>가 계속 복제되고 아이템이 계속 생성되다 보면 과부하로 인하여 유니티가 멈출 수 있습니다</a:t>
            </a:r>
            <a:r>
              <a:rPr lang="en-US" altLang="ko-KR" sz="1600" dirty="0"/>
              <a:t>.</a:t>
            </a:r>
            <a:r>
              <a:rPr lang="ko-KR" altLang="en-US" sz="1600" dirty="0"/>
              <a:t> 따라서</a:t>
            </a:r>
            <a:r>
              <a:rPr lang="en-US" altLang="ko-KR" sz="1600" dirty="0"/>
              <a:t>, </a:t>
            </a:r>
            <a:r>
              <a:rPr lang="en-US" altLang="ko-KR" sz="1600" dirty="0" err="1"/>
              <a:t>timetodestroy</a:t>
            </a:r>
            <a:r>
              <a:rPr lang="en-US" altLang="ko-KR" sz="1600" dirty="0"/>
              <a:t> </a:t>
            </a:r>
            <a:r>
              <a:rPr lang="ko-KR" altLang="en-US" sz="1600" dirty="0"/>
              <a:t>라는 스크립트를 작성하였습니다</a:t>
            </a:r>
            <a:r>
              <a:rPr lang="en-US" altLang="ko-KR" sz="1600" dirty="0"/>
              <a:t>. </a:t>
            </a:r>
            <a:r>
              <a:rPr lang="ko-KR" altLang="en-US" sz="1600" dirty="0"/>
              <a:t>이 스크립트에서는 특정 변수 값의 시간이 지나면 해당 오브젝트를 삭제할 수 있도록 하였습니다</a:t>
            </a:r>
            <a:r>
              <a:rPr lang="en-US" altLang="ko-KR" sz="1600" dirty="0"/>
              <a:t>. </a:t>
            </a:r>
            <a:r>
              <a:rPr lang="ko-KR" altLang="en-US" sz="1600" dirty="0"/>
              <a:t>특정 변수는 </a:t>
            </a:r>
            <a:r>
              <a:rPr lang="en-US" altLang="ko-KR" sz="1600" dirty="0"/>
              <a:t>public</a:t>
            </a:r>
            <a:r>
              <a:rPr lang="ko-KR" altLang="en-US" sz="1600" dirty="0"/>
              <a:t>으로</a:t>
            </a:r>
            <a:r>
              <a:rPr lang="en-US" altLang="ko-KR" sz="1600" dirty="0"/>
              <a:t> </a:t>
            </a:r>
            <a:r>
              <a:rPr lang="ko-KR" altLang="en-US" sz="1600" dirty="0"/>
              <a:t>지정해서 각 테마별로 적당한 변수 값을 </a:t>
            </a:r>
            <a:r>
              <a:rPr lang="en-US" altLang="ko-KR" sz="1600" dirty="0"/>
              <a:t>Inspector view</a:t>
            </a:r>
            <a:r>
              <a:rPr lang="ko-KR" altLang="en-US" sz="1600" dirty="0"/>
              <a:t>에서 지정해 줍니다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  <p:sp>
        <p:nvSpPr>
          <p:cNvPr id="8" name="Shape 152">
            <a:extLst>
              <a:ext uri="{FF2B5EF4-FFF2-40B4-BE49-F238E27FC236}">
                <a16:creationId xmlns:a16="http://schemas.microsoft.com/office/drawing/2014/main" id="{7B560B4F-3626-49C1-9E0A-0A17DFB51F66}"/>
              </a:ext>
            </a:extLst>
          </p:cNvPr>
          <p:cNvSpPr txBox="1"/>
          <p:nvPr/>
        </p:nvSpPr>
        <p:spPr>
          <a:xfrm>
            <a:off x="989216" y="1340768"/>
            <a:ext cx="4314696" cy="50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r>
              <a:rPr lang="ko-KR" altLang="en-US" sz="1800" b="1" i="0" u="none" strike="noStrike" cap="none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게임 </a:t>
            </a:r>
            <a:r>
              <a:rPr lang="ko-KR" altLang="en-US" sz="1800" b="1" dirty="0">
                <a:solidFill>
                  <a:srgbClr val="3F3F3F"/>
                </a:solidFill>
              </a:rPr>
              <a:t>과부하 해결</a:t>
            </a:r>
            <a:endParaRPr sz="1800" b="1" i="0" u="none" strike="noStrike" cap="none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Shape 194">
            <a:extLst>
              <a:ext uri="{FF2B5EF4-FFF2-40B4-BE49-F238E27FC236}">
                <a16:creationId xmlns:a16="http://schemas.microsoft.com/office/drawing/2014/main" id="{CCA15686-31F3-4E61-B893-7C801C236D1A}"/>
              </a:ext>
            </a:extLst>
          </p:cNvPr>
          <p:cNvSpPr/>
          <p:nvPr/>
        </p:nvSpPr>
        <p:spPr>
          <a:xfrm>
            <a:off x="1400999" y="147123"/>
            <a:ext cx="3070500" cy="6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tabLst/>
              <a:defRPr/>
            </a:pPr>
            <a:r>
              <a:rPr kumimoji="0" lang="ko-KR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노력한 점</a:t>
            </a:r>
            <a:endParaRPr kumimoji="0" sz="2800" b="0" i="0" u="none" strike="noStrike" kern="0" cap="none" spc="0" normalizeH="0" baseline="0" noProof="0" dirty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 txBox="1"/>
          <p:nvPr/>
        </p:nvSpPr>
        <p:spPr>
          <a:xfrm>
            <a:off x="536325" y="296751"/>
            <a:ext cx="1032900" cy="6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r>
              <a:rPr kumimoji="0" lang="en-US" altLang="ko-KR" sz="2400" b="0" i="0" u="none" strike="noStrike" kern="0" cap="none" spc="0" normalizeH="0" baseline="0" noProof="0" dirty="0">
                <a:ln>
                  <a:noFill/>
                </a:ln>
                <a:solidFill>
                  <a:srgbClr val="9B86BE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05</a:t>
            </a:r>
            <a:endParaRPr kumimoji="0" sz="2400" b="0" i="0" u="none" strike="noStrike" kern="0" cap="none" spc="0" normalizeH="0" baseline="0" noProof="0" dirty="0">
              <a:ln>
                <a:noFill/>
              </a:ln>
              <a:solidFill>
                <a:srgbClr val="9B86BE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Shape 194"/>
          <p:cNvSpPr/>
          <p:nvPr/>
        </p:nvSpPr>
        <p:spPr>
          <a:xfrm>
            <a:off x="1400999" y="147123"/>
            <a:ext cx="3070500" cy="6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tabLst/>
              <a:defRPr/>
            </a:pPr>
            <a:r>
              <a:rPr kumimoji="0" lang="ko-KR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노력한 점</a:t>
            </a:r>
            <a:endParaRPr kumimoji="0" sz="2800" b="0" i="0" u="none" strike="noStrike" kern="0" cap="none" spc="0" normalizeH="0" baseline="0" noProof="0" dirty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6" name="Shape 19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57536" y="296750"/>
            <a:ext cx="684900" cy="6849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152">
            <a:extLst>
              <a:ext uri="{FF2B5EF4-FFF2-40B4-BE49-F238E27FC236}">
                <a16:creationId xmlns:a16="http://schemas.microsoft.com/office/drawing/2014/main" id="{6EE14A64-356F-4C8F-BFE4-819F68188EAB}"/>
              </a:ext>
            </a:extLst>
          </p:cNvPr>
          <p:cNvSpPr txBox="1"/>
          <p:nvPr/>
        </p:nvSpPr>
        <p:spPr>
          <a:xfrm>
            <a:off x="988825" y="1339324"/>
            <a:ext cx="4314696" cy="50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r>
              <a:rPr lang="ko-KR" sz="1800" b="1" i="0" u="none" strike="noStrike" cap="none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아이템 랜덤으로 생성</a:t>
            </a:r>
            <a:r>
              <a:rPr lang="ko-KR" altLang="en-US" sz="1800" b="1" i="0" u="none" strike="noStrike" cap="none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된다</a:t>
            </a:r>
            <a:r>
              <a:rPr lang="en-US" altLang="ko-KR" sz="1800" b="1" i="0" u="none" strike="noStrike" cap="none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800" b="1" i="0" u="none" strike="noStrike" cap="none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Shape 152">
            <a:extLst>
              <a:ext uri="{FF2B5EF4-FFF2-40B4-BE49-F238E27FC236}">
                <a16:creationId xmlns:a16="http://schemas.microsoft.com/office/drawing/2014/main" id="{897DA083-B991-440F-93CB-12F031637E1E}"/>
              </a:ext>
            </a:extLst>
          </p:cNvPr>
          <p:cNvSpPr txBox="1"/>
          <p:nvPr/>
        </p:nvSpPr>
        <p:spPr>
          <a:xfrm>
            <a:off x="911425" y="2198716"/>
            <a:ext cx="9937104" cy="2460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sz="1600" dirty="0">
                <a:solidFill>
                  <a:schemeClr val="dk1"/>
                </a:solidFill>
              </a:rPr>
              <a:t>문제</a:t>
            </a:r>
            <a:r>
              <a:rPr lang="en-US" altLang="ko-KR" sz="1600" dirty="0">
                <a:solidFill>
                  <a:schemeClr val="dk1"/>
                </a:solidFill>
              </a:rPr>
              <a:t>: </a:t>
            </a:r>
            <a:r>
              <a:rPr lang="ko-KR" altLang="en-US" sz="1600" dirty="0">
                <a:solidFill>
                  <a:schemeClr val="dk1"/>
                </a:solidFill>
              </a:rPr>
              <a:t>아이템이 랜덤으로 생성되는 </a:t>
            </a:r>
            <a:r>
              <a:rPr lang="en-US" altLang="ko-KR" sz="1600" dirty="0">
                <a:solidFill>
                  <a:schemeClr val="dk1"/>
                </a:solidFill>
              </a:rPr>
              <a:t>generator</a:t>
            </a:r>
            <a:r>
              <a:rPr lang="ko-KR" altLang="en-US" sz="1600" dirty="0">
                <a:solidFill>
                  <a:schemeClr val="dk1"/>
                </a:solidFill>
              </a:rPr>
              <a:t>에서 오이가 다른 아이템들과 달리 완전 다른 위치에서 생성이 되었습니다</a:t>
            </a:r>
            <a:r>
              <a:rPr lang="en-US" altLang="ko-KR" sz="1600" dirty="0">
                <a:solidFill>
                  <a:schemeClr val="dk1"/>
                </a:solidFill>
              </a:rPr>
              <a:t>. </a:t>
            </a:r>
            <a:r>
              <a:rPr lang="ko-KR" altLang="en-US" sz="1600" dirty="0">
                <a:solidFill>
                  <a:schemeClr val="dk1"/>
                </a:solidFill>
              </a:rPr>
              <a:t>따라서 화면상에서 오이가 전혀 보이지 않는 상황이 발생하였습니다</a:t>
            </a:r>
            <a:r>
              <a:rPr lang="en-US" altLang="ko-KR" sz="1600" dirty="0">
                <a:solidFill>
                  <a:schemeClr val="dk1"/>
                </a:solidFill>
              </a:rPr>
              <a:t>. 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US" altLang="ko-KR" sz="16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sz="1600" dirty="0">
                <a:solidFill>
                  <a:schemeClr val="dk1"/>
                </a:solidFill>
              </a:rPr>
              <a:t>해결</a:t>
            </a:r>
            <a:r>
              <a:rPr lang="en-US" altLang="ko-KR" sz="1600" dirty="0">
                <a:solidFill>
                  <a:schemeClr val="dk1"/>
                </a:solidFill>
              </a:rPr>
              <a:t>: </a:t>
            </a:r>
            <a:r>
              <a:rPr lang="ko-KR" altLang="en-US" sz="1600" dirty="0">
                <a:solidFill>
                  <a:schemeClr val="dk1"/>
                </a:solidFill>
              </a:rPr>
              <a:t>이 부분은 오이를 다른 곳에서 가져오는 과정에서 오이가 원래는 다른 물체들과 같이 붙어있는 </a:t>
            </a:r>
            <a:r>
              <a:rPr lang="ko-KR" altLang="en-US" sz="1600" dirty="0" err="1">
                <a:solidFill>
                  <a:schemeClr val="dk1"/>
                </a:solidFill>
              </a:rPr>
              <a:t>모델이였는데</a:t>
            </a:r>
            <a:r>
              <a:rPr lang="ko-KR" altLang="en-US" sz="1600" dirty="0">
                <a:solidFill>
                  <a:schemeClr val="dk1"/>
                </a:solidFill>
              </a:rPr>
              <a:t> </a:t>
            </a:r>
            <a:r>
              <a:rPr lang="en-US" altLang="ko-KR" sz="1600" dirty="0">
                <a:solidFill>
                  <a:schemeClr val="dk1"/>
                </a:solidFill>
              </a:rPr>
              <a:t>3dmax</a:t>
            </a:r>
            <a:r>
              <a:rPr lang="ko-KR" altLang="en-US" sz="1600" dirty="0">
                <a:solidFill>
                  <a:schemeClr val="dk1"/>
                </a:solidFill>
              </a:rPr>
              <a:t>에서 오이 하나만을 떼서 가져오는 과정에서 문제가 생긴 것이었습니다</a:t>
            </a:r>
            <a:r>
              <a:rPr lang="en-US" altLang="ko-KR" sz="1600" dirty="0">
                <a:solidFill>
                  <a:schemeClr val="dk1"/>
                </a:solidFill>
              </a:rPr>
              <a:t>. </a:t>
            </a:r>
            <a:r>
              <a:rPr lang="ko-KR" altLang="en-US" sz="1600" dirty="0">
                <a:solidFill>
                  <a:schemeClr val="dk1"/>
                </a:solidFill>
              </a:rPr>
              <a:t>오이가 다른 물체들과 같이 있었기 때문에 오이의 </a:t>
            </a:r>
            <a:r>
              <a:rPr lang="en-US" altLang="ko-KR" sz="1600" dirty="0">
                <a:solidFill>
                  <a:schemeClr val="dk1"/>
                </a:solidFill>
              </a:rPr>
              <a:t>pivot</a:t>
            </a:r>
            <a:r>
              <a:rPr lang="ko-KR" altLang="en-US" sz="1600" dirty="0">
                <a:solidFill>
                  <a:schemeClr val="dk1"/>
                </a:solidFill>
              </a:rPr>
              <a:t>이 완전 다른 곳에 있어서</a:t>
            </a:r>
            <a:r>
              <a:rPr lang="en-US" altLang="ko-KR" sz="1600" dirty="0">
                <a:solidFill>
                  <a:schemeClr val="dk1"/>
                </a:solidFill>
              </a:rPr>
              <a:t> generator</a:t>
            </a:r>
            <a:r>
              <a:rPr lang="ko-KR" altLang="en-US" sz="1600" dirty="0">
                <a:solidFill>
                  <a:schemeClr val="dk1"/>
                </a:solidFill>
              </a:rPr>
              <a:t>에서 랜덤으로 생성될 때 다른 위치에서 생성되었던 것입니다</a:t>
            </a:r>
            <a:r>
              <a:rPr lang="en-US" altLang="ko-KR" sz="1600" dirty="0">
                <a:solidFill>
                  <a:schemeClr val="dk1"/>
                </a:solidFill>
              </a:rPr>
              <a:t>. </a:t>
            </a:r>
            <a:r>
              <a:rPr lang="ko-KR" altLang="en-US" sz="1600" dirty="0">
                <a:solidFill>
                  <a:schemeClr val="dk1"/>
                </a:solidFill>
              </a:rPr>
              <a:t>따라서 다른 오이 모델링을 사용함으로써 해결하였습니다</a:t>
            </a:r>
            <a:r>
              <a:rPr lang="en-US" altLang="ko-KR" sz="1600" dirty="0">
                <a:solidFill>
                  <a:schemeClr val="dk1"/>
                </a:solidFill>
              </a:rPr>
              <a:t>.</a:t>
            </a:r>
            <a:endParaRPr sz="16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79647094"/>
      </p:ext>
    </p:extLst>
  </p:cSld>
  <p:clrMapOvr>
    <a:masterClrMapping/>
  </p:clrMapOvr>
  <p:transition spd="slow"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 txBox="1"/>
          <p:nvPr/>
        </p:nvSpPr>
        <p:spPr>
          <a:xfrm>
            <a:off x="536325" y="296751"/>
            <a:ext cx="1032900" cy="6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r>
              <a:rPr kumimoji="0" lang="en-US" altLang="ko-KR" sz="2400" b="0" i="0" u="none" strike="noStrike" kern="0" cap="none" spc="0" normalizeH="0" baseline="0" noProof="0" dirty="0">
                <a:ln>
                  <a:noFill/>
                </a:ln>
                <a:solidFill>
                  <a:srgbClr val="9B86BE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05</a:t>
            </a:r>
            <a:endParaRPr kumimoji="0" sz="2400" b="0" i="0" u="none" strike="noStrike" kern="0" cap="none" spc="0" normalizeH="0" baseline="0" noProof="0" dirty="0">
              <a:ln>
                <a:noFill/>
              </a:ln>
              <a:solidFill>
                <a:srgbClr val="9B86BE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Shape 194"/>
          <p:cNvSpPr/>
          <p:nvPr/>
        </p:nvSpPr>
        <p:spPr>
          <a:xfrm>
            <a:off x="1400999" y="147123"/>
            <a:ext cx="3070500" cy="6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tabLst/>
              <a:defRPr/>
            </a:pPr>
            <a:r>
              <a:rPr kumimoji="0" lang="ko-KR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노력한 점</a:t>
            </a:r>
            <a:endParaRPr kumimoji="0" sz="2800" b="0" i="0" u="none" strike="noStrike" kern="0" cap="none" spc="0" normalizeH="0" baseline="0" noProof="0" dirty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6" name="Shape 19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57536" y="296750"/>
            <a:ext cx="684900" cy="6849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Shape 152">
            <a:extLst>
              <a:ext uri="{FF2B5EF4-FFF2-40B4-BE49-F238E27FC236}">
                <a16:creationId xmlns:a16="http://schemas.microsoft.com/office/drawing/2014/main" id="{897DA083-B991-440F-93CB-12F031637E1E}"/>
              </a:ext>
            </a:extLst>
          </p:cNvPr>
          <p:cNvSpPr txBox="1"/>
          <p:nvPr/>
        </p:nvSpPr>
        <p:spPr>
          <a:xfrm>
            <a:off x="969648" y="2348880"/>
            <a:ext cx="9793088" cy="2644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문제점</a:t>
            </a: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: </a:t>
            </a: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저희가 결론적으로는 </a:t>
            </a:r>
            <a:r>
              <a:rPr lang="ko-KR" altLang="en-US" sz="1600" dirty="0"/>
              <a:t>각각의 아이템에 수를 세는 변수를 두어서 </a:t>
            </a:r>
            <a:r>
              <a:rPr lang="en-US" altLang="ko-KR" sz="1600" dirty="0"/>
              <a:t>5</a:t>
            </a:r>
            <a:r>
              <a:rPr lang="ko-KR" altLang="en-US" sz="1600" dirty="0"/>
              <a:t>개 이상을 먹으면 아이템의 형상이 나타나도록 했지만</a:t>
            </a:r>
            <a:r>
              <a:rPr lang="en-US" altLang="ko-KR" sz="1600" dirty="0"/>
              <a:t>, </a:t>
            </a:r>
            <a:r>
              <a:rPr lang="ko-KR" altLang="en-US" sz="1600" dirty="0"/>
              <a:t>초반에는 </a:t>
            </a:r>
            <a:r>
              <a:rPr lang="en-US" altLang="ko-KR" sz="1600" dirty="0"/>
              <a:t>score</a:t>
            </a:r>
            <a:r>
              <a:rPr lang="ko-KR" altLang="en-US" sz="1600" dirty="0"/>
              <a:t>를 통해서 캐릭터가 단계에 맞는 아이템을 먹었을 경우 </a:t>
            </a:r>
            <a:r>
              <a:rPr lang="en-US" altLang="ko-KR" sz="1600" dirty="0"/>
              <a:t>score</a:t>
            </a:r>
            <a:r>
              <a:rPr lang="ko-KR" altLang="en-US" sz="1600" dirty="0"/>
              <a:t>가 오르도록 하였습니다</a:t>
            </a:r>
            <a:r>
              <a:rPr lang="en-US" altLang="ko-KR" sz="1600" dirty="0"/>
              <a:t>. </a:t>
            </a:r>
            <a:r>
              <a:rPr lang="ko-KR" altLang="en-US" sz="1600" dirty="0"/>
              <a:t>그 때에 생겼던 문제는 </a:t>
            </a:r>
            <a:r>
              <a:rPr lang="en-US" altLang="ko-KR" sz="1600" dirty="0"/>
              <a:t>score</a:t>
            </a:r>
            <a:r>
              <a:rPr lang="ko-KR" altLang="en-US" sz="1600" dirty="0"/>
              <a:t>가 매번 아이템을 먹을 때마다 초기화되는 것이었습니다</a:t>
            </a:r>
            <a:r>
              <a:rPr lang="en-US" altLang="ko-KR" sz="1600" dirty="0"/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endParaRPr lang="en-US" altLang="ko-KR" sz="1600" dirty="0"/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r>
              <a:rPr lang="ko-KR" altLang="en-US" sz="1600" dirty="0"/>
              <a:t>해결</a:t>
            </a:r>
            <a:r>
              <a:rPr lang="en-US" altLang="ko-KR" sz="1600" dirty="0"/>
              <a:t>: Tag</a:t>
            </a:r>
            <a:r>
              <a:rPr lang="ko-KR" altLang="en-US" sz="1600" dirty="0"/>
              <a:t>를 단계에 필요한 아이템에는 </a:t>
            </a:r>
            <a:r>
              <a:rPr lang="en-US" altLang="ko-KR" sz="1600" dirty="0"/>
              <a:t>“need”</a:t>
            </a:r>
            <a:r>
              <a:rPr lang="ko-KR" altLang="en-US" sz="1600" dirty="0"/>
              <a:t>라는 </a:t>
            </a:r>
            <a:r>
              <a:rPr lang="en-US" altLang="ko-KR" sz="1600" dirty="0"/>
              <a:t>tag</a:t>
            </a:r>
            <a:r>
              <a:rPr lang="ko-KR" altLang="en-US" sz="1600" dirty="0"/>
              <a:t>를 붙여줬고 필요하지 않는 아이템에는 </a:t>
            </a:r>
            <a:r>
              <a:rPr lang="en-US" altLang="ko-KR" sz="1600" dirty="0"/>
              <a:t>“</a:t>
            </a:r>
            <a:r>
              <a:rPr lang="en-US" altLang="ko-KR" sz="1600" dirty="0" err="1"/>
              <a:t>no_need</a:t>
            </a:r>
            <a:r>
              <a:rPr lang="en-US" altLang="ko-KR" sz="1600" dirty="0"/>
              <a:t>”</a:t>
            </a:r>
            <a:r>
              <a:rPr lang="ko-KR" altLang="en-US" sz="1600" dirty="0"/>
              <a:t>라는 </a:t>
            </a:r>
            <a:r>
              <a:rPr lang="en-US" altLang="ko-KR" sz="1600" dirty="0"/>
              <a:t>tag</a:t>
            </a:r>
            <a:r>
              <a:rPr lang="ko-KR" altLang="en-US" sz="1600" dirty="0"/>
              <a:t>를 붙여주고 </a:t>
            </a:r>
            <a:r>
              <a:rPr lang="en-US" altLang="ko-KR" sz="1600" dirty="0"/>
              <a:t>tag</a:t>
            </a:r>
            <a:r>
              <a:rPr lang="ko-KR" altLang="en-US" sz="1600" dirty="0"/>
              <a:t>가 </a:t>
            </a:r>
            <a:r>
              <a:rPr lang="en-US" altLang="ko-KR" sz="1600" dirty="0"/>
              <a:t>“need”</a:t>
            </a:r>
            <a:r>
              <a:rPr lang="ko-KR" altLang="en-US" sz="1600" dirty="0"/>
              <a:t>인 </a:t>
            </a:r>
            <a:r>
              <a:rPr lang="en-US" altLang="ko-KR" sz="1600" dirty="0" err="1"/>
              <a:t>GameObject</a:t>
            </a:r>
            <a:r>
              <a:rPr lang="ko-KR" altLang="en-US" sz="1600" dirty="0"/>
              <a:t>를 찾아서 </a:t>
            </a:r>
            <a:r>
              <a:rPr lang="en-US" altLang="ko-KR" sz="1600" dirty="0"/>
              <a:t>“need”</a:t>
            </a:r>
            <a:r>
              <a:rPr lang="ko-KR" altLang="en-US" sz="1600" dirty="0"/>
              <a:t>라는 메시지를 주었는데</a:t>
            </a:r>
            <a:r>
              <a:rPr lang="en-US" altLang="ko-KR" sz="1600" dirty="0"/>
              <a:t>, </a:t>
            </a:r>
            <a:r>
              <a:rPr lang="ko-KR" altLang="en-US" sz="1600" dirty="0"/>
              <a:t>이 과정에서 </a:t>
            </a:r>
            <a:r>
              <a:rPr lang="en-US" altLang="ko-KR" sz="1600" dirty="0"/>
              <a:t>“need”</a:t>
            </a:r>
            <a:r>
              <a:rPr lang="ko-KR" altLang="en-US" sz="1600" dirty="0"/>
              <a:t>라는 </a:t>
            </a:r>
            <a:r>
              <a:rPr lang="en-US" altLang="ko-KR" sz="1600" dirty="0"/>
              <a:t>tag</a:t>
            </a:r>
            <a:r>
              <a:rPr lang="ko-KR" altLang="en-US" sz="1600" dirty="0"/>
              <a:t>를 가진 아이템들이 각각 </a:t>
            </a:r>
            <a:r>
              <a:rPr lang="en-US" altLang="ko-KR" sz="1600" dirty="0"/>
              <a:t>need</a:t>
            </a:r>
            <a:r>
              <a:rPr lang="ko-KR" altLang="en-US" sz="1600" dirty="0"/>
              <a:t>라는 함수에 들어갈 때마다 </a:t>
            </a:r>
            <a:r>
              <a:rPr lang="en-US" altLang="ko-KR" sz="1600" dirty="0"/>
              <a:t>score</a:t>
            </a:r>
            <a:r>
              <a:rPr lang="ko-KR" altLang="en-US" sz="1600" dirty="0"/>
              <a:t>의 값이 초기화되는 것이었습니다</a:t>
            </a:r>
            <a:r>
              <a:rPr lang="en-US" altLang="ko-KR" sz="1600" dirty="0"/>
              <a:t>. </a:t>
            </a:r>
            <a:r>
              <a:rPr lang="ko-KR" altLang="en-US" sz="1600" dirty="0"/>
              <a:t>그래서 </a:t>
            </a:r>
            <a:r>
              <a:rPr lang="en-US" altLang="ko-KR" sz="1600" dirty="0"/>
              <a:t>tag</a:t>
            </a:r>
            <a:r>
              <a:rPr lang="ko-KR" altLang="en-US" sz="1600" dirty="0"/>
              <a:t>를 </a:t>
            </a:r>
            <a:r>
              <a:rPr lang="en-US" altLang="ko-KR" sz="1600" dirty="0"/>
              <a:t>“need”, “</a:t>
            </a:r>
            <a:r>
              <a:rPr lang="en-US" altLang="ko-KR" sz="1600" dirty="0" err="1"/>
              <a:t>no_need</a:t>
            </a:r>
            <a:r>
              <a:rPr lang="en-US" altLang="ko-KR" sz="1600" dirty="0"/>
              <a:t>”</a:t>
            </a:r>
            <a:r>
              <a:rPr lang="ko-KR" altLang="en-US" sz="1600" dirty="0"/>
              <a:t>가 아니라 아이템별로 각 아이템의 이름으로 </a:t>
            </a:r>
            <a:r>
              <a:rPr lang="en-US" altLang="ko-KR" sz="1600" dirty="0"/>
              <a:t>tag</a:t>
            </a:r>
            <a:r>
              <a:rPr lang="ko-KR" altLang="en-US" sz="1600" dirty="0"/>
              <a:t>를 지정해 주었습니다</a:t>
            </a:r>
            <a:r>
              <a:rPr lang="en-US" altLang="ko-KR" sz="1600" dirty="0"/>
              <a:t>. </a:t>
            </a:r>
            <a:r>
              <a:rPr lang="ko-KR" altLang="en-US" sz="1600" dirty="0"/>
              <a:t>그리고 </a:t>
            </a:r>
            <a:r>
              <a:rPr lang="en-US" altLang="ko-KR" sz="1600" dirty="0"/>
              <a:t>need.js</a:t>
            </a:r>
            <a:r>
              <a:rPr lang="ko-KR" altLang="en-US" sz="1600" dirty="0"/>
              <a:t>를 단계에 맞는 아이템에 적용시켜 주었습니다</a:t>
            </a:r>
            <a:r>
              <a:rPr lang="en-US" altLang="ko-KR" sz="1600" dirty="0"/>
              <a:t>.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Shape 152">
            <a:extLst>
              <a:ext uri="{FF2B5EF4-FFF2-40B4-BE49-F238E27FC236}">
                <a16:creationId xmlns:a16="http://schemas.microsoft.com/office/drawing/2014/main" id="{3EDC9DB2-B3B1-4D5E-89A6-423E288DCAA2}"/>
              </a:ext>
            </a:extLst>
          </p:cNvPr>
          <p:cNvSpPr txBox="1"/>
          <p:nvPr/>
        </p:nvSpPr>
        <p:spPr>
          <a:xfrm>
            <a:off x="969648" y="1426289"/>
            <a:ext cx="8440360" cy="477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단계에 맞는 아이템을 먹었을 경우</a:t>
            </a:r>
            <a:r>
              <a:rPr kumimoji="0" lang="en-US" altLang="ko-KR" sz="1800" b="1" i="0" u="none" strike="noStrike" kern="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, </a:t>
            </a:r>
            <a:r>
              <a:rPr kumimoji="0" lang="ko-KR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햄버거의 형상이 나타난다</a:t>
            </a:r>
            <a:endParaRPr kumimoji="0" sz="1800" b="1" i="0" u="none" strike="noStrike" kern="0" cap="none" spc="0" normalizeH="0" baseline="0" noProof="0" dirty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04916235"/>
      </p:ext>
    </p:extLst>
  </p:cSld>
  <p:clrMapOvr>
    <a:masterClrMapping/>
  </p:clrMapOvr>
  <p:transition spd="slow"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 txBox="1"/>
          <p:nvPr/>
        </p:nvSpPr>
        <p:spPr>
          <a:xfrm>
            <a:off x="536325" y="296750"/>
            <a:ext cx="1032900" cy="6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r>
              <a:rPr kumimoji="0" lang="en-US" altLang="ko-KR" sz="2400" b="0" i="0" u="none" strike="noStrike" kern="0" cap="none" spc="0" normalizeH="0" baseline="0" noProof="0" dirty="0">
                <a:ln>
                  <a:noFill/>
                </a:ln>
                <a:solidFill>
                  <a:srgbClr val="9B86BE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05</a:t>
            </a:r>
            <a:endParaRPr kumimoji="0" sz="2400" b="0" i="0" u="none" strike="noStrike" kern="0" cap="none" spc="0" normalizeH="0" baseline="0" noProof="0" dirty="0">
              <a:ln>
                <a:noFill/>
              </a:ln>
              <a:solidFill>
                <a:srgbClr val="9B86BE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Shape 194"/>
          <p:cNvSpPr/>
          <p:nvPr/>
        </p:nvSpPr>
        <p:spPr>
          <a:xfrm>
            <a:off x="1400999" y="147123"/>
            <a:ext cx="3070500" cy="6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tabLst/>
              <a:defRPr/>
            </a:pPr>
            <a:r>
              <a:rPr kumimoji="0" lang="ko-KR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노력한 점</a:t>
            </a:r>
            <a:endParaRPr kumimoji="0" sz="2800" b="0" i="0" u="none" strike="noStrike" kern="0" cap="none" spc="0" normalizeH="0" baseline="0" noProof="0" dirty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6" name="Shape 19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57536" y="296750"/>
            <a:ext cx="684900" cy="6849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Shape 152">
            <a:extLst>
              <a:ext uri="{FF2B5EF4-FFF2-40B4-BE49-F238E27FC236}">
                <a16:creationId xmlns:a16="http://schemas.microsoft.com/office/drawing/2014/main" id="{897DA083-B991-440F-93CB-12F031637E1E}"/>
              </a:ext>
            </a:extLst>
          </p:cNvPr>
          <p:cNvSpPr txBox="1"/>
          <p:nvPr/>
        </p:nvSpPr>
        <p:spPr>
          <a:xfrm>
            <a:off x="971889" y="2376854"/>
            <a:ext cx="10452703" cy="1772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r>
              <a:rPr lang="ko-KR" altLang="en-US" sz="1600" dirty="0"/>
              <a:t>문제점</a:t>
            </a:r>
            <a:r>
              <a:rPr lang="en-US" altLang="ko-KR" sz="1600" dirty="0"/>
              <a:t>: </a:t>
            </a:r>
            <a:r>
              <a:rPr lang="ko-KR" altLang="en-US" sz="1600" dirty="0"/>
              <a:t>다른 테마에서 와는 달리 행성은 아무리 캐릭터가 달려도 우주라는 공간은 매우 크기 때문에 거의 움직이지 않는 것처럼 보여야 하는데 행성이 캐릭터가 달리면 같이 움직입니다</a:t>
            </a:r>
            <a:r>
              <a:rPr lang="en-US" altLang="ko-KR" sz="1600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endParaRPr lang="en-US" altLang="ko-KR" sz="1600" dirty="0"/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r>
              <a:rPr lang="ko-KR" altLang="en-US" sz="1600" dirty="0"/>
              <a:t>해결</a:t>
            </a:r>
            <a:r>
              <a:rPr lang="en-US" altLang="ko-KR" sz="1600" dirty="0"/>
              <a:t>: </a:t>
            </a:r>
            <a:r>
              <a:rPr lang="ko-KR" altLang="en-US" sz="1600" dirty="0"/>
              <a:t>행성들을 카메라의 자식으로 넣어서 카메라가 움직일 때에 같이 움직이도록 하여 캐릭터가 움직이더라도 행성들은 움직이지 않도록 하였습니다</a:t>
            </a:r>
            <a:r>
              <a:rPr lang="en-US" altLang="ko-KR" sz="1600" dirty="0"/>
              <a:t>.</a:t>
            </a:r>
          </a:p>
        </p:txBody>
      </p:sp>
      <p:sp>
        <p:nvSpPr>
          <p:cNvPr id="8" name="Shape 152">
            <a:extLst>
              <a:ext uri="{FF2B5EF4-FFF2-40B4-BE49-F238E27FC236}">
                <a16:creationId xmlns:a16="http://schemas.microsoft.com/office/drawing/2014/main" id="{88D1F7B5-4EEC-406F-95E7-2DF706BAD2B4}"/>
              </a:ext>
            </a:extLst>
          </p:cNvPr>
          <p:cNvSpPr txBox="1"/>
          <p:nvPr/>
        </p:nvSpPr>
        <p:spPr>
          <a:xfrm>
            <a:off x="1052775" y="1268103"/>
            <a:ext cx="7442700" cy="504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테마</a:t>
            </a:r>
            <a:r>
              <a:rPr kumimoji="0" lang="en-US" altLang="ko-KR" sz="1800" b="1" i="0" u="none" strike="noStrike" kern="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3. </a:t>
            </a:r>
            <a:r>
              <a:rPr kumimoji="0" lang="ko-KR" altLang="en-US" sz="1800" b="1" i="0" u="none" strike="noStrike" kern="0" cap="none" spc="0" normalizeH="0" baseline="0" noProof="0" dirty="0" err="1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빅맥</a:t>
            </a:r>
            <a:r>
              <a:rPr kumimoji="0" lang="ko-KR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ko-KR" altLang="en-US" sz="1800" b="1" i="0" u="none" strike="noStrike" kern="0" cap="none" spc="0" normalizeH="0" baseline="0" noProof="0" dirty="0" err="1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버거에서</a:t>
            </a:r>
            <a:r>
              <a:rPr kumimoji="0" lang="ko-KR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행성들의 위치</a:t>
            </a:r>
            <a:endParaRPr kumimoji="0" sz="1800" b="1" i="0" u="none" strike="noStrike" kern="0" cap="none" spc="0" normalizeH="0" baseline="0" noProof="0" dirty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9568762"/>
      </p:ext>
    </p:extLst>
  </p:cSld>
  <p:clrMapOvr>
    <a:masterClrMapping/>
  </p:clrMapOvr>
  <p:transition spd="slow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 txBox="1"/>
          <p:nvPr/>
        </p:nvSpPr>
        <p:spPr>
          <a:xfrm>
            <a:off x="536325" y="296751"/>
            <a:ext cx="1032900" cy="6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0" i="0" u="none" strike="noStrike" cap="none">
                <a:solidFill>
                  <a:srgbClr val="9B86BE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sz="2400" b="0" i="0" u="none" strike="noStrike" cap="none">
              <a:solidFill>
                <a:srgbClr val="9B86B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Shape 122"/>
          <p:cNvSpPr/>
          <p:nvPr/>
        </p:nvSpPr>
        <p:spPr>
          <a:xfrm>
            <a:off x="1417628" y="296750"/>
            <a:ext cx="3396599" cy="6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50000"/>
              </a:lnSpc>
              <a:buSzPts val="2800"/>
            </a:pPr>
            <a:r>
              <a:rPr lang="ko-KR" altLang="en-US" sz="2800" dirty="0">
                <a:solidFill>
                  <a:srgbClr val="3F3F3F"/>
                </a:solidFill>
              </a:rPr>
              <a:t>결과물 화면 캡처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5" name="Shape 1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02988" y="296750"/>
            <a:ext cx="684900" cy="68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그림 8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1594EE05-1429-45F6-8C4A-9E16EB94E5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3771" y="1340768"/>
            <a:ext cx="3750456" cy="224063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FC947A7-B2F8-4DBD-BEA8-1AB5BFAA40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0056" y="1340768"/>
            <a:ext cx="3776302" cy="223224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AC67AB2-922A-4D6C-98FF-EC7237C4ED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6126" y="4077072"/>
            <a:ext cx="3773730" cy="223224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6F0F5FA-E1C9-47A1-BB1A-EBFF864EE01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07939" y="4077072"/>
            <a:ext cx="3768419" cy="223224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2E0B35D-86D9-46C6-AAB6-3A83632CE660}"/>
              </a:ext>
            </a:extLst>
          </p:cNvPr>
          <p:cNvSpPr txBox="1"/>
          <p:nvPr/>
        </p:nvSpPr>
        <p:spPr>
          <a:xfrm>
            <a:off x="1919536" y="3645024"/>
            <a:ext cx="19191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레벨 </a:t>
            </a:r>
            <a:r>
              <a:rPr lang="en-US" altLang="ko-KR" dirty="0"/>
              <a:t>1 </a:t>
            </a:r>
            <a:r>
              <a:rPr lang="ko-KR" altLang="en-US" dirty="0"/>
              <a:t>재료 설명 화면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0C06546-8D74-4993-A8A4-DBDEC4AD67C8}"/>
              </a:ext>
            </a:extLst>
          </p:cNvPr>
          <p:cNvSpPr txBox="1"/>
          <p:nvPr/>
        </p:nvSpPr>
        <p:spPr>
          <a:xfrm>
            <a:off x="7826010" y="3645024"/>
            <a:ext cx="15103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레벨 </a:t>
            </a:r>
            <a:r>
              <a:rPr lang="en-US" altLang="ko-KR" dirty="0"/>
              <a:t>1 </a:t>
            </a:r>
            <a:r>
              <a:rPr lang="ko-KR" altLang="en-US" dirty="0"/>
              <a:t>게임 화면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9E4B899-AEBA-4F9D-B194-C6E85F2C137A}"/>
              </a:ext>
            </a:extLst>
          </p:cNvPr>
          <p:cNvSpPr txBox="1"/>
          <p:nvPr/>
        </p:nvSpPr>
        <p:spPr>
          <a:xfrm>
            <a:off x="1919535" y="6369049"/>
            <a:ext cx="17395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레벨 </a:t>
            </a:r>
            <a:r>
              <a:rPr lang="en-US" altLang="ko-KR" dirty="0"/>
              <a:t>1 </a:t>
            </a:r>
            <a:r>
              <a:rPr lang="ko-KR" altLang="en-US" dirty="0"/>
              <a:t>졌을 때 화면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A31ED84-8D9A-4D45-9BA3-D40FD77F29A8}"/>
              </a:ext>
            </a:extLst>
          </p:cNvPr>
          <p:cNvSpPr txBox="1"/>
          <p:nvPr/>
        </p:nvSpPr>
        <p:spPr>
          <a:xfrm>
            <a:off x="7528649" y="6369048"/>
            <a:ext cx="19191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레벨 </a:t>
            </a:r>
            <a:r>
              <a:rPr lang="en-US" altLang="ko-KR" dirty="0"/>
              <a:t>1 </a:t>
            </a:r>
            <a:r>
              <a:rPr lang="ko-KR" altLang="en-US" dirty="0"/>
              <a:t>이겼을 때 화면</a:t>
            </a:r>
          </a:p>
        </p:txBody>
      </p:sp>
    </p:spTree>
    <p:extLst>
      <p:ext uri="{BB962C8B-B14F-4D97-AF65-F5344CB8AC3E}">
        <p14:creationId xmlns:p14="http://schemas.microsoft.com/office/powerpoint/2010/main" val="3299770568"/>
      </p:ext>
    </p:extLst>
  </p:cSld>
  <p:clrMapOvr>
    <a:masterClrMapping/>
  </p:clrMapOvr>
  <p:transition spd="slow"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 txBox="1"/>
          <p:nvPr/>
        </p:nvSpPr>
        <p:spPr>
          <a:xfrm>
            <a:off x="536325" y="296751"/>
            <a:ext cx="1032900" cy="6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0" i="0" u="none" strike="noStrike" cap="none" dirty="0">
                <a:solidFill>
                  <a:srgbClr val="9B86BE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altLang="ko-KR" sz="2400" b="0" i="0" u="none" strike="noStrike" cap="none" dirty="0">
                <a:solidFill>
                  <a:srgbClr val="9B86BE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sz="2400" b="0" i="0" u="none" strike="noStrike" cap="none" dirty="0">
              <a:solidFill>
                <a:srgbClr val="9B86B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3" name="Shape 1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67427" y="296750"/>
            <a:ext cx="684900" cy="6849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Shape 134"/>
          <p:cNvSpPr txBox="1"/>
          <p:nvPr/>
        </p:nvSpPr>
        <p:spPr>
          <a:xfrm>
            <a:off x="1118665" y="1104454"/>
            <a:ext cx="5674021" cy="4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r>
              <a:rPr lang="ko-KR" altLang="en-US" sz="18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버튼 눌러 다음 </a:t>
            </a:r>
            <a:r>
              <a:rPr lang="en-US" altLang="ko-KR" sz="18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scene</a:t>
            </a:r>
            <a:r>
              <a:rPr lang="ko-KR" altLang="en-US" sz="18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연결</a:t>
            </a:r>
            <a:endParaRPr sz="1800"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6C528D8-E436-4393-9891-652D6550F941}"/>
              </a:ext>
            </a:extLst>
          </p:cNvPr>
          <p:cNvSpPr/>
          <p:nvPr/>
        </p:nvSpPr>
        <p:spPr>
          <a:xfrm>
            <a:off x="1118665" y="5827564"/>
            <a:ext cx="976341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sprite object</a:t>
            </a:r>
            <a:r>
              <a:rPr lang="ko-KR" altLang="en-US" dirty="0"/>
              <a:t>에 </a:t>
            </a:r>
            <a:r>
              <a:rPr lang="en-US" altLang="ko-KR" dirty="0"/>
              <a:t>box collider</a:t>
            </a:r>
            <a:r>
              <a:rPr lang="ko-KR" altLang="en-US" dirty="0"/>
              <a:t>를 씌운 후 클릭을</a:t>
            </a:r>
            <a:r>
              <a:rPr lang="en-US" altLang="ko-KR" dirty="0"/>
              <a:t> </a:t>
            </a:r>
            <a:r>
              <a:rPr lang="ko-KR" altLang="en-US" dirty="0"/>
              <a:t>하면 다음 </a:t>
            </a:r>
            <a:r>
              <a:rPr lang="en-US" altLang="ko-KR" dirty="0"/>
              <a:t>scene</a:t>
            </a:r>
            <a:r>
              <a:rPr lang="ko-KR" altLang="en-US" dirty="0"/>
              <a:t>으로 넘어가는 코드를 카메라에 적용하였더니 두 개 이상의 </a:t>
            </a:r>
            <a:r>
              <a:rPr lang="en-US" altLang="ko-KR" dirty="0"/>
              <a:t>box collider</a:t>
            </a:r>
            <a:r>
              <a:rPr lang="ko-KR" altLang="en-US" dirty="0"/>
              <a:t>를 알아차리지 못하고 하나의 </a:t>
            </a:r>
            <a:r>
              <a:rPr lang="en-US" altLang="ko-KR" dirty="0"/>
              <a:t>collider</a:t>
            </a:r>
            <a:r>
              <a:rPr lang="ko-KR" altLang="en-US" dirty="0"/>
              <a:t>만을 인식해 문제가 발생했습니다</a:t>
            </a:r>
            <a:r>
              <a:rPr lang="en-US" altLang="ko-KR" dirty="0"/>
              <a:t>. </a:t>
            </a:r>
            <a:r>
              <a:rPr lang="ko-KR" altLang="en-US" dirty="0"/>
              <a:t>그래서 이를 해결하기 위해 구글링을 통해 </a:t>
            </a:r>
            <a:r>
              <a:rPr lang="en-US" altLang="ko-KR" dirty="0" err="1">
                <a:solidFill>
                  <a:schemeClr val="accent2">
                    <a:lumMod val="75000"/>
                  </a:schemeClr>
                </a:solidFill>
              </a:rPr>
              <a:t>Raycast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</a:rPr>
              <a:t>() </a:t>
            </a:r>
            <a:r>
              <a:rPr lang="ko-KR" altLang="en-US" dirty="0">
                <a:solidFill>
                  <a:schemeClr val="accent2">
                    <a:lumMod val="75000"/>
                  </a:schemeClr>
                </a:solidFill>
              </a:rPr>
              <a:t>메서드 사용</a:t>
            </a:r>
            <a:r>
              <a:rPr lang="ko-KR" altLang="en-US" dirty="0"/>
              <a:t>하는 방법을 찾아 문제를 해결하였습니다</a:t>
            </a:r>
            <a:r>
              <a:rPr lang="en-US" altLang="ko-KR" dirty="0"/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D32C8D6-7470-4B33-9594-561F82D64A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5942" y="1627878"/>
            <a:ext cx="2277678" cy="172484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9D30934-FB0A-4607-9615-A2814EE33B13}"/>
              </a:ext>
            </a:extLst>
          </p:cNvPr>
          <p:cNvSpPr txBox="1"/>
          <p:nvPr/>
        </p:nvSpPr>
        <p:spPr>
          <a:xfrm>
            <a:off x="2202377" y="3356836"/>
            <a:ext cx="19612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&lt;</a:t>
            </a:r>
            <a:r>
              <a:rPr lang="ko-KR" altLang="en-US" sz="1000" dirty="0"/>
              <a:t>이미지를 </a:t>
            </a:r>
            <a:r>
              <a:rPr lang="en-US" altLang="ko-KR" sz="1000" dirty="0"/>
              <a:t>sprite</a:t>
            </a:r>
            <a:r>
              <a:rPr lang="ko-KR" altLang="en-US" sz="1000" dirty="0"/>
              <a:t>로 전환</a:t>
            </a:r>
            <a:r>
              <a:rPr lang="en-US" altLang="ko-KR" sz="1000" dirty="0"/>
              <a:t>&gt; </a:t>
            </a:r>
            <a:endParaRPr lang="ko-KR" altLang="en-US" sz="10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0F5C158-6F0E-4822-B60C-77A9F2F77C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56583" y="1703366"/>
            <a:ext cx="4747908" cy="3536660"/>
          </a:xfrm>
          <a:prstGeom prst="rect">
            <a:avLst/>
          </a:prstGeom>
          <a:ln>
            <a:solidFill>
              <a:schemeClr val="accent5">
                <a:lumMod val="75000"/>
              </a:schemeClr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646E39E-3048-4440-8248-B7ED0F3279CC}"/>
              </a:ext>
            </a:extLst>
          </p:cNvPr>
          <p:cNvSpPr txBox="1"/>
          <p:nvPr/>
        </p:nvSpPr>
        <p:spPr>
          <a:xfrm>
            <a:off x="6424565" y="5276376"/>
            <a:ext cx="2877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버튼 누르면 코드로 </a:t>
            </a:r>
            <a:r>
              <a:rPr lang="en-US" altLang="ko-KR" dirty="0"/>
              <a:t>scene </a:t>
            </a:r>
            <a:r>
              <a:rPr lang="ko-KR" altLang="en-US" dirty="0"/>
              <a:t>연결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00BE5A6-08FE-42C0-A027-127446CA1B23}"/>
              </a:ext>
            </a:extLst>
          </p:cNvPr>
          <p:cNvSpPr/>
          <p:nvPr/>
        </p:nvSpPr>
        <p:spPr>
          <a:xfrm>
            <a:off x="2964644" y="2046454"/>
            <a:ext cx="1090466" cy="3079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3F9E6ED-AAF5-426F-8315-14BA2076DB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87509" y="3716340"/>
            <a:ext cx="2277678" cy="163943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74810D2-BCEA-485E-87D8-0524855201A0}"/>
              </a:ext>
            </a:extLst>
          </p:cNvPr>
          <p:cNvSpPr txBox="1"/>
          <p:nvPr/>
        </p:nvSpPr>
        <p:spPr>
          <a:xfrm>
            <a:off x="2194618" y="5354777"/>
            <a:ext cx="208097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&lt;sprite</a:t>
            </a:r>
            <a:r>
              <a:rPr lang="ko-KR" altLang="en-US" sz="1000" dirty="0"/>
              <a:t>에 </a:t>
            </a:r>
            <a:r>
              <a:rPr lang="en-US" altLang="ko-KR" sz="1000" dirty="0"/>
              <a:t>box collider</a:t>
            </a:r>
            <a:r>
              <a:rPr lang="ko-KR" altLang="en-US" sz="1000" dirty="0"/>
              <a:t> 적용</a:t>
            </a:r>
            <a:r>
              <a:rPr lang="en-US" altLang="ko-KR" sz="1000" dirty="0"/>
              <a:t>&gt; </a:t>
            </a:r>
            <a:endParaRPr lang="ko-KR" altLang="en-US" sz="1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5F87A7-9E0A-4F3A-8D40-6E1A1AA2BA82}"/>
              </a:ext>
            </a:extLst>
          </p:cNvPr>
          <p:cNvSpPr txBox="1"/>
          <p:nvPr/>
        </p:nvSpPr>
        <p:spPr>
          <a:xfrm>
            <a:off x="1560221" y="1512888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Corbel" panose="020B0503020204020204" pitchFamily="34" charset="0"/>
              </a:rPr>
              <a:t>①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352DA0-83E6-43E7-8B5A-7C9275E12E0D}"/>
              </a:ext>
            </a:extLst>
          </p:cNvPr>
          <p:cNvSpPr txBox="1"/>
          <p:nvPr/>
        </p:nvSpPr>
        <p:spPr>
          <a:xfrm>
            <a:off x="1569225" y="3596132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Corbel" panose="020B0503020204020204" pitchFamily="34" charset="0"/>
              </a:rPr>
              <a:t>②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7126471-5B0B-4A7D-9377-1E03A0BF726D}"/>
              </a:ext>
            </a:extLst>
          </p:cNvPr>
          <p:cNvSpPr txBox="1"/>
          <p:nvPr/>
        </p:nvSpPr>
        <p:spPr>
          <a:xfrm>
            <a:off x="5237469" y="1553914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Corbel" panose="020B0503020204020204" pitchFamily="34" charset="0"/>
              </a:rPr>
              <a:t>③</a:t>
            </a:r>
            <a:endParaRPr lang="ko-KR" altLang="en-US" dirty="0"/>
          </a:p>
        </p:txBody>
      </p:sp>
      <p:sp>
        <p:nvSpPr>
          <p:cNvPr id="17" name="Shape 194">
            <a:extLst>
              <a:ext uri="{FF2B5EF4-FFF2-40B4-BE49-F238E27FC236}">
                <a16:creationId xmlns:a16="http://schemas.microsoft.com/office/drawing/2014/main" id="{304FDA78-0A45-4D83-9D69-70BFD0847803}"/>
              </a:ext>
            </a:extLst>
          </p:cNvPr>
          <p:cNvSpPr/>
          <p:nvPr/>
        </p:nvSpPr>
        <p:spPr>
          <a:xfrm>
            <a:off x="1400999" y="147123"/>
            <a:ext cx="3070500" cy="6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tabLst/>
              <a:defRPr/>
            </a:pPr>
            <a:r>
              <a:rPr kumimoji="0" lang="ko-KR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노력한 점</a:t>
            </a:r>
            <a:endParaRPr kumimoji="0" sz="2800" b="0" i="0" u="none" strike="noStrike" kern="0" cap="none" spc="0" normalizeH="0" baseline="0" noProof="0" dirty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36772916"/>
      </p:ext>
    </p:extLst>
  </p:cSld>
  <p:clrMapOvr>
    <a:masterClrMapping/>
  </p:clrMapOvr>
  <p:transition spd="slow"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 txBox="1"/>
          <p:nvPr/>
        </p:nvSpPr>
        <p:spPr>
          <a:xfrm>
            <a:off x="536325" y="296751"/>
            <a:ext cx="1032900" cy="6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0" i="0" u="none" strike="noStrike" cap="none" dirty="0">
                <a:solidFill>
                  <a:srgbClr val="9B86BE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altLang="ko-KR" sz="2400" b="0" i="0" u="none" strike="noStrike" cap="none" dirty="0">
                <a:solidFill>
                  <a:srgbClr val="9B86BE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sz="2400" b="0" i="0" u="none" strike="noStrike" cap="none" dirty="0">
              <a:solidFill>
                <a:srgbClr val="9B86B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3" name="Shape 1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67427" y="296750"/>
            <a:ext cx="684900" cy="6849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Shape 134"/>
          <p:cNvSpPr txBox="1"/>
          <p:nvPr/>
        </p:nvSpPr>
        <p:spPr>
          <a:xfrm>
            <a:off x="1118665" y="1104454"/>
            <a:ext cx="6201471" cy="4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r>
              <a:rPr lang="ko-KR" altLang="en-US" sz="1800" b="1" i="0" u="none" strike="noStrike" cap="none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각 </a:t>
            </a:r>
            <a:r>
              <a:rPr lang="ko-KR" altLang="en-US" sz="1800" b="1" i="0" u="none" strike="noStrike" cap="none" dirty="0" err="1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소스통</a:t>
            </a:r>
            <a:r>
              <a:rPr lang="ko-KR" altLang="en-US" sz="1800" b="1" i="0" u="none" strike="noStrike" cap="none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altLang="en-US" sz="1800" b="1" dirty="0">
                <a:solidFill>
                  <a:srgbClr val="3F3F3F"/>
                </a:solidFill>
              </a:rPr>
              <a:t>색상 </a:t>
            </a:r>
            <a:r>
              <a:rPr lang="ko-KR" altLang="en-US" sz="1800" b="1" i="0" u="none" strike="noStrike" cap="none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변경 시 다른 소스통의 색상이 중복 됨</a:t>
            </a:r>
            <a:endParaRPr sz="1800" b="1" i="0" u="none" strike="noStrike" cap="none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6C528D8-E436-4393-9891-652D6550F941}"/>
              </a:ext>
            </a:extLst>
          </p:cNvPr>
          <p:cNvSpPr/>
          <p:nvPr/>
        </p:nvSpPr>
        <p:spPr>
          <a:xfrm>
            <a:off x="1214290" y="5753546"/>
            <a:ext cx="976341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불고기</a:t>
            </a:r>
            <a:r>
              <a:rPr lang="en-US" altLang="ko-KR" dirty="0"/>
              <a:t>, </a:t>
            </a:r>
            <a:r>
              <a:rPr lang="ko-KR" altLang="en-US" dirty="0"/>
              <a:t>마요네즈</a:t>
            </a:r>
            <a:r>
              <a:rPr lang="en-US" altLang="ko-KR" dirty="0"/>
              <a:t>, </a:t>
            </a:r>
            <a:r>
              <a:rPr lang="ko-KR" altLang="en-US" dirty="0" err="1"/>
              <a:t>머스타드</a:t>
            </a:r>
            <a:r>
              <a:rPr lang="en-US" altLang="ko-KR" dirty="0"/>
              <a:t>, </a:t>
            </a:r>
            <a:r>
              <a:rPr lang="ko-KR" altLang="en-US" dirty="0"/>
              <a:t>케첩 소스를 만들기 위해서 </a:t>
            </a:r>
            <a:r>
              <a:rPr lang="en-US" altLang="ko-KR" dirty="0"/>
              <a:t>3ds Max</a:t>
            </a:r>
            <a:r>
              <a:rPr lang="ko-KR" altLang="en-US" dirty="0"/>
              <a:t>에서 각 소스 별로 다른 </a:t>
            </a:r>
            <a:r>
              <a:rPr lang="en-US" altLang="ko-KR" dirty="0"/>
              <a:t>material</a:t>
            </a:r>
            <a:r>
              <a:rPr lang="ko-KR" altLang="en-US" dirty="0"/>
              <a:t>을 적용하고 </a:t>
            </a:r>
            <a:r>
              <a:rPr lang="en-US" altLang="ko-KR" dirty="0"/>
              <a:t>Unity</a:t>
            </a:r>
            <a:r>
              <a:rPr lang="ko-KR" altLang="en-US" dirty="0"/>
              <a:t>로 가져왔더니 하나의 </a:t>
            </a:r>
            <a:r>
              <a:rPr lang="en-US" altLang="ko-KR" dirty="0"/>
              <a:t>material</a:t>
            </a:r>
            <a:r>
              <a:rPr lang="ko-KR" altLang="en-US" dirty="0"/>
              <a:t>로만 적용되어 </a:t>
            </a:r>
            <a:r>
              <a:rPr lang="en-US" altLang="ko-KR" dirty="0"/>
              <a:t>4</a:t>
            </a:r>
            <a:r>
              <a:rPr lang="ko-KR" altLang="en-US" dirty="0"/>
              <a:t>개가 다 같은 케첩소스 색상이 되었습니다</a:t>
            </a:r>
            <a:r>
              <a:rPr lang="en-US" altLang="ko-KR" dirty="0"/>
              <a:t>. Unity</a:t>
            </a:r>
            <a:r>
              <a:rPr lang="ko-KR" altLang="en-US" dirty="0"/>
              <a:t>에서 </a:t>
            </a:r>
            <a:r>
              <a:rPr lang="en-US" altLang="ko-KR" dirty="0"/>
              <a:t>Default</a:t>
            </a:r>
            <a:r>
              <a:rPr lang="ko-KR" altLang="en-US" dirty="0"/>
              <a:t>값으로 </a:t>
            </a:r>
            <a:r>
              <a:rPr lang="en-US" altLang="ko-KR" dirty="0"/>
              <a:t>material</a:t>
            </a:r>
            <a:r>
              <a:rPr lang="ko-KR" altLang="en-US" dirty="0"/>
              <a:t>이 적용되어 다 같은 색상으로 인식해 발생한 것임을 알게 되었습니다</a:t>
            </a:r>
            <a:r>
              <a:rPr lang="en-US" altLang="ko-KR" dirty="0"/>
              <a:t>. </a:t>
            </a:r>
            <a:r>
              <a:rPr lang="ko-KR" altLang="en-US" dirty="0"/>
              <a:t>따라서 </a:t>
            </a:r>
            <a:r>
              <a:rPr lang="en-US" altLang="ko-KR" dirty="0"/>
              <a:t>Unity</a:t>
            </a:r>
            <a:r>
              <a:rPr lang="ko-KR" altLang="en-US" dirty="0"/>
              <a:t>에서 새로운 </a:t>
            </a:r>
            <a:r>
              <a:rPr lang="en-US" altLang="ko-KR" dirty="0"/>
              <a:t>material</a:t>
            </a:r>
            <a:r>
              <a:rPr lang="ko-KR" altLang="en-US" dirty="0"/>
              <a:t>을 생성해 각 소스통에 색상을 지정해주었습니다</a:t>
            </a:r>
            <a:r>
              <a:rPr lang="en-US" altLang="ko-KR" dirty="0"/>
              <a:t>.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96C154B0-70BA-47D4-B5F1-720B3C01C9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5447" y="1700056"/>
            <a:ext cx="2871341" cy="393563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79076E9-D852-4A3A-8994-530E228F46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1809" y="1700056"/>
            <a:ext cx="2894352" cy="3935633"/>
          </a:xfrm>
          <a:prstGeom prst="rect">
            <a:avLst/>
          </a:prstGeom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26FAECE9-B764-4F84-A3ED-7CC08B1E304B}"/>
              </a:ext>
            </a:extLst>
          </p:cNvPr>
          <p:cNvSpPr/>
          <p:nvPr/>
        </p:nvSpPr>
        <p:spPr>
          <a:xfrm>
            <a:off x="5097159" y="3519053"/>
            <a:ext cx="1334278" cy="297638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AD1764B-4DF2-4A87-B9D2-14F50313FED5}"/>
              </a:ext>
            </a:extLst>
          </p:cNvPr>
          <p:cNvSpPr txBox="1"/>
          <p:nvPr/>
        </p:nvSpPr>
        <p:spPr>
          <a:xfrm>
            <a:off x="5475297" y="3816691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변경</a:t>
            </a:r>
          </a:p>
        </p:txBody>
      </p:sp>
      <p:sp>
        <p:nvSpPr>
          <p:cNvPr id="11" name="Shape 194">
            <a:extLst>
              <a:ext uri="{FF2B5EF4-FFF2-40B4-BE49-F238E27FC236}">
                <a16:creationId xmlns:a16="http://schemas.microsoft.com/office/drawing/2014/main" id="{F9F46D4F-1CF7-4AFF-8023-B3ADDDBCE2BF}"/>
              </a:ext>
            </a:extLst>
          </p:cNvPr>
          <p:cNvSpPr/>
          <p:nvPr/>
        </p:nvSpPr>
        <p:spPr>
          <a:xfrm>
            <a:off x="1400999" y="147123"/>
            <a:ext cx="3070500" cy="6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tabLst/>
              <a:defRPr/>
            </a:pPr>
            <a:r>
              <a:rPr kumimoji="0" lang="ko-KR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노력한 점</a:t>
            </a:r>
            <a:endParaRPr kumimoji="0" sz="2800" b="0" i="0" u="none" strike="noStrike" kern="0" cap="none" spc="0" normalizeH="0" baseline="0" noProof="0" dirty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58039218"/>
      </p:ext>
    </p:extLst>
  </p:cSld>
  <p:clrMapOvr>
    <a:masterClrMapping/>
  </p:clrMapOvr>
  <p:transition spd="slow"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 txBox="1"/>
          <p:nvPr/>
        </p:nvSpPr>
        <p:spPr>
          <a:xfrm>
            <a:off x="536325" y="296751"/>
            <a:ext cx="1032900" cy="6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0" i="0" u="none" strike="noStrike" cap="none" dirty="0">
                <a:solidFill>
                  <a:srgbClr val="9B86BE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altLang="ko-KR" sz="2400" b="0" i="0" u="none" strike="noStrike" cap="none" dirty="0">
                <a:solidFill>
                  <a:srgbClr val="9B86BE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sz="2400" b="0" i="0" u="none" strike="noStrike" cap="none" dirty="0">
              <a:solidFill>
                <a:srgbClr val="9B86B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3" name="Shape 1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67427" y="296750"/>
            <a:ext cx="684900" cy="6849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Shape 134"/>
          <p:cNvSpPr txBox="1"/>
          <p:nvPr/>
        </p:nvSpPr>
        <p:spPr>
          <a:xfrm>
            <a:off x="1118665" y="1104454"/>
            <a:ext cx="5674021" cy="4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r>
              <a:rPr lang="ko-KR" altLang="en-US" sz="1800" b="1" i="0" u="none" strike="noStrike" cap="none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캐릭터가 </a:t>
            </a:r>
            <a:r>
              <a:rPr lang="en-US" altLang="ko-KR" sz="1800" b="1" i="0" u="none" strike="noStrike" cap="none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Road</a:t>
            </a:r>
            <a:r>
              <a:rPr lang="ko-KR" altLang="en-US" sz="1800" b="1" i="0" u="none" strike="noStrike" cap="none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밖으로 나가지 않도록 벽 설치</a:t>
            </a:r>
            <a:endParaRPr sz="1800" b="1" i="0" u="none" strike="noStrike" cap="none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48120B3-8017-44E6-BD3B-52220C41DE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2775" y="1779450"/>
            <a:ext cx="6543675" cy="37719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380B3A4-62B3-40AB-BFEE-FAD75EB5BDA3}"/>
              </a:ext>
            </a:extLst>
          </p:cNvPr>
          <p:cNvSpPr txBox="1"/>
          <p:nvPr/>
        </p:nvSpPr>
        <p:spPr>
          <a:xfrm>
            <a:off x="1052775" y="6006595"/>
            <a:ext cx="106170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캐릭터가 일정한 공간 안에서만 움직일 수 있도록 </a:t>
            </a:r>
            <a:r>
              <a:rPr lang="en-US" altLang="ko-KR" dirty="0"/>
              <a:t>Fence</a:t>
            </a:r>
            <a:r>
              <a:rPr lang="ko-KR" altLang="en-US" dirty="0"/>
              <a:t>를 설치 하였습니다</a:t>
            </a:r>
            <a:r>
              <a:rPr lang="en-US" altLang="ko-KR" dirty="0"/>
              <a:t>. Fence</a:t>
            </a:r>
            <a:r>
              <a:rPr lang="ko-KR" altLang="en-US" dirty="0"/>
              <a:t>가 화면 상에서 보이지 않도록 </a:t>
            </a:r>
            <a:r>
              <a:rPr lang="en-US" altLang="ko-KR" dirty="0"/>
              <a:t>Mesh Renderer</a:t>
            </a:r>
            <a:r>
              <a:rPr lang="ko-KR" altLang="en-US" dirty="0"/>
              <a:t>를</a:t>
            </a:r>
            <a:r>
              <a:rPr lang="en-US" altLang="ko-KR" dirty="0"/>
              <a:t> </a:t>
            </a:r>
          </a:p>
          <a:p>
            <a:r>
              <a:rPr lang="en-US" altLang="ko-KR" dirty="0"/>
              <a:t>enabled </a:t>
            </a:r>
            <a:r>
              <a:rPr lang="ko-KR" altLang="en-US" dirty="0"/>
              <a:t>하였고 </a:t>
            </a:r>
            <a:r>
              <a:rPr lang="en-US" altLang="ko-KR" dirty="0"/>
              <a:t>Is trigger</a:t>
            </a:r>
            <a:r>
              <a:rPr lang="ko-KR" altLang="en-US" dirty="0"/>
              <a:t>체크를 해제하였습니다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9" name="Shape 194">
            <a:extLst>
              <a:ext uri="{FF2B5EF4-FFF2-40B4-BE49-F238E27FC236}">
                <a16:creationId xmlns:a16="http://schemas.microsoft.com/office/drawing/2014/main" id="{FFFE9A1B-2D77-4097-B4F6-C8AA6D5F1938}"/>
              </a:ext>
            </a:extLst>
          </p:cNvPr>
          <p:cNvSpPr/>
          <p:nvPr/>
        </p:nvSpPr>
        <p:spPr>
          <a:xfrm>
            <a:off x="1400999" y="147123"/>
            <a:ext cx="3070500" cy="6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tabLst/>
              <a:defRPr/>
            </a:pPr>
            <a:r>
              <a:rPr kumimoji="0" lang="ko-KR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노력한 점</a:t>
            </a:r>
            <a:endParaRPr kumimoji="0" sz="2800" b="0" i="0" u="none" strike="noStrike" kern="0" cap="none" spc="0" normalizeH="0" baseline="0" noProof="0" dirty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35753986"/>
      </p:ext>
    </p:extLst>
  </p:cSld>
  <p:clrMapOvr>
    <a:masterClrMapping/>
  </p:clrMapOvr>
  <p:transition spd="slow"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 txBox="1"/>
          <p:nvPr/>
        </p:nvSpPr>
        <p:spPr>
          <a:xfrm>
            <a:off x="536325" y="296751"/>
            <a:ext cx="1032900" cy="6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0" i="0" u="none" strike="noStrike" cap="none" dirty="0">
                <a:solidFill>
                  <a:srgbClr val="9B86BE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altLang="ko-KR" sz="2400" b="0" i="0" u="none" strike="noStrike" cap="none" dirty="0">
                <a:solidFill>
                  <a:srgbClr val="9B86BE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sz="2400" b="0" i="0" u="none" strike="noStrike" cap="none" dirty="0">
              <a:solidFill>
                <a:srgbClr val="9B86B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3" name="Shape 1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67427" y="296750"/>
            <a:ext cx="684900" cy="6849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Shape 134"/>
          <p:cNvSpPr txBox="1"/>
          <p:nvPr/>
        </p:nvSpPr>
        <p:spPr>
          <a:xfrm>
            <a:off x="1118665" y="1104454"/>
            <a:ext cx="10703221" cy="4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800" b="1" i="0" u="none" strike="noStrike" cap="none" dirty="0" err="1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Roadtrigger</a:t>
            </a:r>
            <a:r>
              <a:rPr lang="ko-KR" altLang="en-US" sz="1800" b="1" i="0" u="none" strike="noStrike" cap="none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가 </a:t>
            </a:r>
            <a:r>
              <a:rPr lang="en-US" altLang="ko-KR" sz="1800" b="1" i="0" u="none" strike="noStrike" cap="none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Fence</a:t>
            </a:r>
            <a:r>
              <a:rPr lang="ko-KR" altLang="en-US" sz="1800" b="1" i="0" u="none" strike="noStrike" cap="none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를 인식하여 </a:t>
            </a:r>
            <a:r>
              <a:rPr lang="en-US" altLang="ko-KR" sz="1800" b="1" i="0" u="none" strike="noStrike" cap="none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Road</a:t>
            </a:r>
            <a:r>
              <a:rPr lang="ko-KR" altLang="en-US" sz="1800" b="1" i="0" u="none" strike="noStrike" cap="none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가 계속 복제되는 경우</a:t>
            </a:r>
            <a:endParaRPr sz="1800" b="1" i="0" u="none" strike="noStrike" cap="none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80B3A4-62B3-40AB-BFEE-FAD75EB5BDA3}"/>
              </a:ext>
            </a:extLst>
          </p:cNvPr>
          <p:cNvSpPr txBox="1"/>
          <p:nvPr/>
        </p:nvSpPr>
        <p:spPr>
          <a:xfrm>
            <a:off x="1052775" y="5822585"/>
            <a:ext cx="1037335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Roadtrigger</a:t>
            </a:r>
            <a:r>
              <a:rPr lang="ko-KR" altLang="en-US" dirty="0"/>
              <a:t>가 </a:t>
            </a:r>
            <a:r>
              <a:rPr lang="en-US" altLang="ko-KR" dirty="0"/>
              <a:t>Fence</a:t>
            </a:r>
            <a:r>
              <a:rPr lang="ko-KR" altLang="en-US" dirty="0"/>
              <a:t>를 인식하여 </a:t>
            </a:r>
            <a:r>
              <a:rPr lang="en-US" altLang="ko-KR" dirty="0" err="1"/>
              <a:t>onTriggerEnter</a:t>
            </a:r>
            <a:r>
              <a:rPr lang="en-US" altLang="ko-KR" dirty="0"/>
              <a:t>()</a:t>
            </a:r>
            <a:r>
              <a:rPr lang="ko-KR" altLang="en-US" dirty="0"/>
              <a:t>가 실행됩니다</a:t>
            </a:r>
            <a:r>
              <a:rPr lang="en-US" altLang="ko-KR" dirty="0"/>
              <a:t>. </a:t>
            </a:r>
            <a:r>
              <a:rPr lang="ko-KR" altLang="en-US" dirty="0"/>
              <a:t>캐릭터가 </a:t>
            </a:r>
            <a:r>
              <a:rPr lang="en-US" altLang="ko-KR" dirty="0" err="1"/>
              <a:t>Roadtrigger</a:t>
            </a:r>
            <a:r>
              <a:rPr lang="ko-KR" altLang="en-US" dirty="0"/>
              <a:t>를 통과하지 않았는데도 </a:t>
            </a:r>
            <a:r>
              <a:rPr lang="en-US" altLang="ko-KR" dirty="0"/>
              <a:t>Road</a:t>
            </a:r>
            <a:r>
              <a:rPr lang="ko-KR" altLang="en-US" dirty="0"/>
              <a:t>가 복제되는 </a:t>
            </a:r>
            <a:endParaRPr lang="en-US" altLang="ko-KR" dirty="0"/>
          </a:p>
          <a:p>
            <a:r>
              <a:rPr lang="ko-KR" altLang="en-US" dirty="0"/>
              <a:t>문제가 발생하였습니다</a:t>
            </a:r>
            <a:r>
              <a:rPr lang="en-US" altLang="ko-KR" dirty="0"/>
              <a:t>. </a:t>
            </a:r>
            <a:r>
              <a:rPr lang="ko-KR" altLang="en-US" dirty="0"/>
              <a:t>따라서 </a:t>
            </a:r>
            <a:r>
              <a:rPr lang="en-US" altLang="ko-KR" dirty="0" err="1"/>
              <a:t>Roadtrigger</a:t>
            </a:r>
            <a:r>
              <a:rPr lang="ko-KR" altLang="en-US" dirty="0"/>
              <a:t>의 </a:t>
            </a:r>
            <a:r>
              <a:rPr lang="en-US" altLang="ko-KR" dirty="0" err="1"/>
              <a:t>onTriggerEnter</a:t>
            </a:r>
            <a:r>
              <a:rPr lang="en-US" altLang="ko-KR" dirty="0"/>
              <a:t>()</a:t>
            </a:r>
            <a:r>
              <a:rPr lang="ko-KR" altLang="en-US" dirty="0"/>
              <a:t>에서 들어온 </a:t>
            </a:r>
            <a:r>
              <a:rPr lang="en-US" altLang="ko-KR" dirty="0"/>
              <a:t>object</a:t>
            </a:r>
            <a:r>
              <a:rPr lang="ko-KR" altLang="en-US" dirty="0"/>
              <a:t>가 </a:t>
            </a:r>
            <a:r>
              <a:rPr lang="en-US" altLang="ko-KR" dirty="0"/>
              <a:t>character</a:t>
            </a:r>
            <a:r>
              <a:rPr lang="ko-KR" altLang="en-US" dirty="0"/>
              <a:t>임을 확인하고 </a:t>
            </a:r>
            <a:r>
              <a:rPr lang="en-US" altLang="ko-KR" dirty="0"/>
              <a:t>Road</a:t>
            </a:r>
            <a:r>
              <a:rPr lang="ko-KR" altLang="en-US" dirty="0"/>
              <a:t>를 복제하도록</a:t>
            </a:r>
            <a:endParaRPr lang="en-US" altLang="ko-KR" dirty="0"/>
          </a:p>
          <a:p>
            <a:r>
              <a:rPr lang="ko-KR" altLang="en-US" dirty="0"/>
              <a:t>코드를 변경하였습니다</a:t>
            </a:r>
            <a:r>
              <a:rPr lang="en-US" altLang="ko-KR" dirty="0"/>
              <a:t>.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33FAA17-6CAD-4750-8154-2B536CDD85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1106" y="1700057"/>
            <a:ext cx="4523245" cy="376237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97658AC-FE27-4A7B-AFF1-6ACEF93FE3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7651" y="1700057"/>
            <a:ext cx="4521617" cy="1565657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4DBF5467-3074-4B22-96E1-483B2A6FFD48}"/>
              </a:ext>
            </a:extLst>
          </p:cNvPr>
          <p:cNvSpPr/>
          <p:nvPr/>
        </p:nvSpPr>
        <p:spPr>
          <a:xfrm>
            <a:off x="7081935" y="1912776"/>
            <a:ext cx="3088432" cy="3172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F16130-A6CE-4A11-974E-4F88F178CDA8}"/>
              </a:ext>
            </a:extLst>
          </p:cNvPr>
          <p:cNvSpPr txBox="1"/>
          <p:nvPr/>
        </p:nvSpPr>
        <p:spPr>
          <a:xfrm>
            <a:off x="7819053" y="3303171"/>
            <a:ext cx="19976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&lt;Road</a:t>
            </a:r>
            <a:r>
              <a:rPr lang="ko-KR" altLang="en-US" dirty="0"/>
              <a:t>복제되는 코드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11" name="Shape 194">
            <a:extLst>
              <a:ext uri="{FF2B5EF4-FFF2-40B4-BE49-F238E27FC236}">
                <a16:creationId xmlns:a16="http://schemas.microsoft.com/office/drawing/2014/main" id="{0BFFBDBE-9A9B-4BF4-97A5-6A1509122C53}"/>
              </a:ext>
            </a:extLst>
          </p:cNvPr>
          <p:cNvSpPr/>
          <p:nvPr/>
        </p:nvSpPr>
        <p:spPr>
          <a:xfrm>
            <a:off x="1400999" y="147123"/>
            <a:ext cx="3070500" cy="6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tabLst/>
              <a:defRPr/>
            </a:pPr>
            <a:r>
              <a:rPr kumimoji="0" lang="ko-KR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노력한 점</a:t>
            </a:r>
            <a:endParaRPr kumimoji="0" sz="2800" b="0" i="0" u="none" strike="noStrike" kern="0" cap="none" spc="0" normalizeH="0" baseline="0" noProof="0" dirty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27009951"/>
      </p:ext>
    </p:extLst>
  </p:cSld>
  <p:clrMapOvr>
    <a:masterClrMapping/>
  </p:clrMapOvr>
  <p:transition spd="slow"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 txBox="1"/>
          <p:nvPr/>
        </p:nvSpPr>
        <p:spPr>
          <a:xfrm>
            <a:off x="536325" y="296751"/>
            <a:ext cx="1032900" cy="6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0" i="0" u="none" strike="noStrike" cap="none" dirty="0">
                <a:solidFill>
                  <a:srgbClr val="9B86BE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altLang="ko-KR" sz="2400" b="0" i="0" u="none" strike="noStrike" cap="none" dirty="0">
                <a:solidFill>
                  <a:srgbClr val="9B86BE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sz="2400" b="0" i="0" u="none" strike="noStrike" cap="none" dirty="0">
              <a:solidFill>
                <a:srgbClr val="9B86B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Shape 131"/>
          <p:cNvSpPr/>
          <p:nvPr/>
        </p:nvSpPr>
        <p:spPr>
          <a:xfrm>
            <a:off x="1417623" y="188640"/>
            <a:ext cx="3499609" cy="6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ko-KR" altLang="en-US" sz="2800" dirty="0">
                <a:solidFill>
                  <a:srgbClr val="2B243C"/>
                </a:solidFill>
              </a:rPr>
              <a:t>가장 많이 노력한 점</a:t>
            </a:r>
            <a:endParaRPr sz="2800" b="0" i="0" u="none" strike="noStrike" cap="none" dirty="0">
              <a:solidFill>
                <a:srgbClr val="2B243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3" name="Shape 1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28276" y="287055"/>
            <a:ext cx="684900" cy="6849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Shape 134"/>
          <p:cNvSpPr txBox="1"/>
          <p:nvPr/>
        </p:nvSpPr>
        <p:spPr>
          <a:xfrm>
            <a:off x="1118665" y="1104454"/>
            <a:ext cx="10703221" cy="4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r>
              <a:rPr lang="ko-KR" altLang="en-US" sz="1800" b="1" dirty="0">
                <a:solidFill>
                  <a:srgbClr val="3F3F3F"/>
                </a:solidFill>
              </a:rPr>
              <a:t>모든 </a:t>
            </a:r>
            <a:r>
              <a:rPr lang="en-US" sz="1800" b="1" i="0" u="none" strike="noStrike" cap="none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Scene</a:t>
            </a:r>
            <a:r>
              <a:rPr lang="ko-KR" altLang="en-US" sz="1800" b="1" i="0" u="none" strike="noStrike" cap="none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합칠 때 </a:t>
            </a:r>
            <a:r>
              <a:rPr lang="en-US" altLang="ko-KR" sz="1800" b="1" i="0" u="none" strike="noStrike" cap="none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object</a:t>
            </a:r>
            <a:r>
              <a:rPr lang="ko-KR" altLang="en-US" sz="1800" b="1" dirty="0">
                <a:solidFill>
                  <a:srgbClr val="3F3F3F"/>
                </a:solidFill>
              </a:rPr>
              <a:t>끼리</a:t>
            </a:r>
            <a:r>
              <a:rPr lang="ko-KR" altLang="en-US" sz="1800" b="1" i="0" u="none" strike="noStrike" cap="none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 충돌하는 오류</a:t>
            </a:r>
            <a:endParaRPr sz="1800" b="1" i="0" u="none" strike="noStrike" cap="none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80B3A4-62B3-40AB-BFEE-FAD75EB5BDA3}"/>
              </a:ext>
            </a:extLst>
          </p:cNvPr>
          <p:cNvSpPr txBox="1"/>
          <p:nvPr/>
        </p:nvSpPr>
        <p:spPr>
          <a:xfrm>
            <a:off x="1118665" y="5157942"/>
            <a:ext cx="10068782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문제</a:t>
            </a:r>
            <a:r>
              <a:rPr lang="en-US" altLang="ko-KR" dirty="0"/>
              <a:t>1&gt;</a:t>
            </a:r>
          </a:p>
          <a:p>
            <a:r>
              <a:rPr lang="en-US" altLang="ko-KR" dirty="0"/>
              <a:t> </a:t>
            </a:r>
            <a:r>
              <a:rPr lang="ko-KR" altLang="en-US" dirty="0"/>
              <a:t>테마 별 모든 </a:t>
            </a:r>
            <a:r>
              <a:rPr lang="en-US" altLang="ko-KR" dirty="0"/>
              <a:t>scene</a:t>
            </a:r>
            <a:r>
              <a:rPr lang="ko-KR" altLang="en-US" dirty="0"/>
              <a:t>을 연결하는데 </a:t>
            </a:r>
            <a:r>
              <a:rPr lang="en-US" altLang="ko-KR" dirty="0"/>
              <a:t>scene</a:t>
            </a:r>
            <a:r>
              <a:rPr lang="ko-KR" altLang="en-US" dirty="0"/>
              <a:t>을 합치는 과정에서 같은 이름을 가진 </a:t>
            </a:r>
            <a:r>
              <a:rPr lang="en-US" altLang="ko-KR" dirty="0"/>
              <a:t>prefab</a:t>
            </a:r>
            <a:r>
              <a:rPr lang="ko-KR" altLang="en-US" dirty="0"/>
              <a:t>과 </a:t>
            </a:r>
            <a:r>
              <a:rPr lang="en-US" altLang="ko-KR" dirty="0"/>
              <a:t>script, material</a:t>
            </a:r>
            <a:r>
              <a:rPr lang="ko-KR" altLang="en-US" dirty="0"/>
              <a:t>이 모두 충돌이 발생해</a:t>
            </a:r>
            <a:endParaRPr lang="en-US" altLang="ko-KR" dirty="0"/>
          </a:p>
          <a:p>
            <a:r>
              <a:rPr lang="ko-KR" altLang="en-US" dirty="0"/>
              <a:t>불고기 버거 코드가 </a:t>
            </a:r>
            <a:r>
              <a:rPr lang="ko-KR" altLang="en-US" dirty="0" err="1"/>
              <a:t>빅맥</a:t>
            </a:r>
            <a:r>
              <a:rPr lang="ko-KR" altLang="en-US" dirty="0"/>
              <a:t> </a:t>
            </a:r>
            <a:r>
              <a:rPr lang="ko-KR" altLang="en-US" dirty="0" err="1"/>
              <a:t>버거에</a:t>
            </a:r>
            <a:r>
              <a:rPr lang="ko-KR" altLang="en-US" dirty="0"/>
              <a:t> 적용 되거나 카메라 위치가 변경되거나 </a:t>
            </a:r>
            <a:r>
              <a:rPr lang="en-US" altLang="ko-KR" dirty="0"/>
              <a:t>material</a:t>
            </a:r>
            <a:r>
              <a:rPr lang="ko-KR" altLang="en-US" dirty="0"/>
              <a:t>이 바뀌는 많은 문제가 있었습니다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&lt;</a:t>
            </a:r>
            <a:r>
              <a:rPr lang="ko-KR" altLang="en-US" dirty="0"/>
              <a:t>해결</a:t>
            </a:r>
            <a:r>
              <a:rPr lang="en-US" altLang="ko-KR" dirty="0"/>
              <a:t>1&gt;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en-US" altLang="ko-KR" dirty="0"/>
              <a:t> </a:t>
            </a:r>
            <a:r>
              <a:rPr lang="ko-KR" altLang="en-US" dirty="0"/>
              <a:t>이를 해결하기 위해 </a:t>
            </a:r>
            <a:r>
              <a:rPr lang="en-US" altLang="ko-KR" dirty="0"/>
              <a:t>scene</a:t>
            </a:r>
            <a:r>
              <a:rPr lang="ko-KR" altLang="en-US" dirty="0"/>
              <a:t>별로 모든</a:t>
            </a:r>
            <a:r>
              <a:rPr lang="en-US" altLang="ko-KR" dirty="0"/>
              <a:t> object, script, prefab, material</a:t>
            </a:r>
            <a:r>
              <a:rPr lang="ko-KR" altLang="en-US" dirty="0"/>
              <a:t>이름을 테마별로 정리하였습니다</a:t>
            </a:r>
            <a:r>
              <a:rPr lang="en-US" altLang="ko-KR" dirty="0"/>
              <a:t>.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81877A5-C22B-455A-99CA-155773DC88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8665" y="1700058"/>
            <a:ext cx="2414104" cy="272228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9ADEB7A-7BDE-48A8-AE2C-7D2EBFA6E3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67028" y="1709754"/>
            <a:ext cx="1925735" cy="272228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7D5B3AE-6064-4784-BFAC-3DA77BBD7E85}"/>
              </a:ext>
            </a:extLst>
          </p:cNvPr>
          <p:cNvSpPr txBox="1"/>
          <p:nvPr/>
        </p:nvSpPr>
        <p:spPr>
          <a:xfrm>
            <a:off x="2960457" y="4477518"/>
            <a:ext cx="17684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해결</a:t>
            </a:r>
            <a:r>
              <a:rPr lang="en-US" altLang="ko-KR" dirty="0"/>
              <a:t> – </a:t>
            </a:r>
            <a:r>
              <a:rPr lang="ko-KR" altLang="en-US" dirty="0"/>
              <a:t>이름 통일</a:t>
            </a:r>
            <a:r>
              <a:rPr lang="en-US" altLang="ko-KR" dirty="0"/>
              <a:t>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65244471"/>
      </p:ext>
    </p:extLst>
  </p:cSld>
  <p:clrMapOvr>
    <a:masterClrMapping/>
  </p:clrMapOvr>
  <p:transition spd="slow"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 txBox="1"/>
          <p:nvPr/>
        </p:nvSpPr>
        <p:spPr>
          <a:xfrm>
            <a:off x="536325" y="296751"/>
            <a:ext cx="1032900" cy="6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0" i="0" u="none" strike="noStrike" cap="none" dirty="0">
                <a:solidFill>
                  <a:srgbClr val="9B86BE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altLang="ko-KR" sz="2400" dirty="0">
                <a:solidFill>
                  <a:srgbClr val="9B86BE"/>
                </a:solidFill>
              </a:rPr>
              <a:t>5</a:t>
            </a:r>
            <a:endParaRPr sz="2400" b="0" i="0" u="none" strike="noStrike" cap="none" dirty="0">
              <a:solidFill>
                <a:srgbClr val="9B86B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Shape 131"/>
          <p:cNvSpPr/>
          <p:nvPr/>
        </p:nvSpPr>
        <p:spPr>
          <a:xfrm>
            <a:off x="1417623" y="188640"/>
            <a:ext cx="3499609" cy="6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ko-KR" altLang="en-US" sz="2800" dirty="0">
                <a:solidFill>
                  <a:srgbClr val="2B243C"/>
                </a:solidFill>
              </a:rPr>
              <a:t>가장 많이 노력한 점</a:t>
            </a:r>
            <a:endParaRPr sz="2800" b="0" i="0" u="none" strike="noStrike" cap="none" dirty="0">
              <a:solidFill>
                <a:srgbClr val="2B243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3" name="Shape 1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28276" y="287055"/>
            <a:ext cx="684900" cy="6849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Shape 134"/>
          <p:cNvSpPr txBox="1"/>
          <p:nvPr/>
        </p:nvSpPr>
        <p:spPr>
          <a:xfrm>
            <a:off x="1118665" y="1104454"/>
            <a:ext cx="10703221" cy="4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r>
              <a:rPr lang="ko-KR" altLang="en-US" sz="1800" b="1" dirty="0">
                <a:solidFill>
                  <a:srgbClr val="3F3F3F"/>
                </a:solidFill>
              </a:rPr>
              <a:t>모든 </a:t>
            </a:r>
            <a:r>
              <a:rPr lang="en-US" sz="1800" b="1" i="0" u="none" strike="noStrike" cap="none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Scene</a:t>
            </a:r>
            <a:r>
              <a:rPr lang="ko-KR" altLang="en-US" sz="1800" b="1" i="0" u="none" strike="noStrike" cap="none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합칠 때 </a:t>
            </a:r>
            <a:r>
              <a:rPr lang="en-US" altLang="ko-KR" sz="1800" b="1" i="0" u="none" strike="noStrike" cap="none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object</a:t>
            </a:r>
            <a:r>
              <a:rPr lang="ko-KR" altLang="en-US" sz="1800" b="1" dirty="0">
                <a:solidFill>
                  <a:srgbClr val="3F3F3F"/>
                </a:solidFill>
              </a:rPr>
              <a:t>끼리</a:t>
            </a:r>
            <a:r>
              <a:rPr lang="ko-KR" altLang="en-US" sz="1800" b="1" i="0" u="none" strike="noStrike" cap="none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 충돌하는 오류</a:t>
            </a:r>
            <a:endParaRPr sz="1800" b="1" i="0" u="none" strike="noStrike" cap="none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80B3A4-62B3-40AB-BFEE-FAD75EB5BDA3}"/>
              </a:ext>
            </a:extLst>
          </p:cNvPr>
          <p:cNvSpPr txBox="1"/>
          <p:nvPr/>
        </p:nvSpPr>
        <p:spPr>
          <a:xfrm>
            <a:off x="1051511" y="4765875"/>
            <a:ext cx="10854253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문제</a:t>
            </a:r>
            <a:r>
              <a:rPr lang="en-US" altLang="ko-KR" dirty="0"/>
              <a:t>2&gt;</a:t>
            </a:r>
          </a:p>
          <a:p>
            <a:r>
              <a:rPr lang="en-US" altLang="ko-KR" dirty="0"/>
              <a:t> </a:t>
            </a:r>
            <a:r>
              <a:rPr lang="ko-KR" altLang="en-US" dirty="0"/>
              <a:t>충돌은 많이 줄었지만 그래도 계속 충돌이 발생하였습니다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&lt;</a:t>
            </a:r>
            <a:r>
              <a:rPr lang="ko-KR" altLang="en-US" dirty="0"/>
              <a:t>해결</a:t>
            </a:r>
            <a:r>
              <a:rPr lang="en-US" altLang="ko-KR" dirty="0"/>
              <a:t>2&gt;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모든 </a:t>
            </a:r>
            <a:r>
              <a:rPr lang="en-US" altLang="ko-KR" dirty="0"/>
              <a:t>scene</a:t>
            </a:r>
            <a:r>
              <a:rPr lang="ko-KR" altLang="en-US" dirty="0"/>
              <a:t>을 합친 다음에 충돌 되는 문제들을 하나하나 해결하였습니다</a:t>
            </a:r>
            <a:r>
              <a:rPr lang="en-US" altLang="ko-KR" dirty="0"/>
              <a:t>. </a:t>
            </a:r>
            <a:r>
              <a:rPr lang="ko-KR" altLang="en-US" dirty="0"/>
              <a:t>다른 </a:t>
            </a:r>
            <a:r>
              <a:rPr lang="ko-KR" altLang="en-US" dirty="0" err="1"/>
              <a:t>프리팹이</a:t>
            </a:r>
            <a:r>
              <a:rPr lang="ko-KR" altLang="en-US" dirty="0"/>
              <a:t> 적용된 경우 원래의 </a:t>
            </a:r>
            <a:r>
              <a:rPr lang="ko-KR" altLang="en-US" dirty="0" err="1"/>
              <a:t>프리팹으로</a:t>
            </a:r>
            <a:r>
              <a:rPr lang="ko-KR" altLang="en-US" dirty="0"/>
              <a:t> </a:t>
            </a:r>
            <a:r>
              <a:rPr lang="ko-KR" altLang="en-US" dirty="0" err="1"/>
              <a:t>바꾸어주고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다른 스크립트가 적용된 경우 원래의 </a:t>
            </a:r>
            <a:r>
              <a:rPr lang="ko-KR" altLang="en-US" dirty="0" err="1"/>
              <a:t>프리팹으로</a:t>
            </a:r>
            <a:r>
              <a:rPr lang="ko-KR" altLang="en-US" dirty="0"/>
              <a:t> 바꿔주는 오랜 시간이 걸리는 작업을 하였습니다</a:t>
            </a:r>
            <a:r>
              <a:rPr lang="en-US" altLang="ko-KR" dirty="0"/>
              <a:t>.</a:t>
            </a:r>
            <a:r>
              <a:rPr lang="ko-KR" altLang="en-US" dirty="0"/>
              <a:t> 하나하나 바꾸는 작업을 해주었더니</a:t>
            </a:r>
            <a:endParaRPr lang="en-US" altLang="ko-KR" dirty="0"/>
          </a:p>
          <a:p>
            <a:r>
              <a:rPr lang="ko-KR" altLang="en-US" dirty="0"/>
              <a:t>해당 문제가 해결되었습니다</a:t>
            </a:r>
            <a:r>
              <a:rPr lang="en-US" altLang="ko-KR" dirty="0"/>
              <a:t>.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19677D5-B98C-45CC-9261-0F13A5FB0A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8665" y="1700057"/>
            <a:ext cx="2827176" cy="215111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9F89E56-2A85-4CCB-ACA0-1E78BB5A1C05}"/>
              </a:ext>
            </a:extLst>
          </p:cNvPr>
          <p:cNvSpPr txBox="1"/>
          <p:nvPr/>
        </p:nvSpPr>
        <p:spPr>
          <a:xfrm>
            <a:off x="958205" y="3889617"/>
            <a:ext cx="50444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문제 </a:t>
            </a:r>
            <a:r>
              <a:rPr lang="en-US" altLang="ko-KR" dirty="0"/>
              <a:t>- </a:t>
            </a:r>
            <a:r>
              <a:rPr lang="ko-KR" altLang="en-US" dirty="0" err="1"/>
              <a:t>맥스파이시버거에</a:t>
            </a:r>
            <a:r>
              <a:rPr lang="ko-KR" altLang="en-US" dirty="0"/>
              <a:t> </a:t>
            </a:r>
            <a:r>
              <a:rPr lang="ko-KR" altLang="en-US" dirty="0" err="1"/>
              <a:t>불고기버거</a:t>
            </a:r>
            <a:r>
              <a:rPr lang="ko-KR" altLang="en-US" dirty="0"/>
              <a:t> 스크립트가 적용</a:t>
            </a:r>
            <a:r>
              <a:rPr lang="en-US" altLang="ko-KR" dirty="0"/>
              <a:t>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50604420"/>
      </p:ext>
    </p:extLst>
  </p:cSld>
  <p:clrMapOvr>
    <a:masterClrMapping/>
  </p:clrMapOvr>
  <p:transition spd="slow"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 txBox="1"/>
          <p:nvPr/>
        </p:nvSpPr>
        <p:spPr>
          <a:xfrm>
            <a:off x="536325" y="296751"/>
            <a:ext cx="1032900" cy="6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0" i="0" u="none" strike="noStrike" cap="none" dirty="0">
                <a:solidFill>
                  <a:srgbClr val="9B86BE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altLang="ko-KR" sz="2400" b="0" i="0" u="none" strike="noStrike" cap="none" dirty="0">
                <a:solidFill>
                  <a:srgbClr val="9B86BE"/>
                </a:solidFill>
                <a:latin typeface="Arial"/>
                <a:ea typeface="Arial"/>
                <a:cs typeface="Arial"/>
                <a:sym typeface="Arial"/>
              </a:rPr>
              <a:t>6</a:t>
            </a:r>
            <a:endParaRPr sz="2400" b="0" i="0" u="none" strike="noStrike" cap="none" dirty="0">
              <a:solidFill>
                <a:srgbClr val="9B86B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Shape 131"/>
          <p:cNvSpPr/>
          <p:nvPr/>
        </p:nvSpPr>
        <p:spPr>
          <a:xfrm>
            <a:off x="1417623" y="188640"/>
            <a:ext cx="3499609" cy="6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ko-KR" altLang="en-US" sz="2800" dirty="0">
                <a:solidFill>
                  <a:srgbClr val="2B243C"/>
                </a:solidFill>
              </a:rPr>
              <a:t>아쉬운 점</a:t>
            </a:r>
            <a:endParaRPr sz="2800" b="0" i="0" u="none" strike="noStrike" cap="none" dirty="0">
              <a:solidFill>
                <a:srgbClr val="2B243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3" name="Shape 1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67427" y="296750"/>
            <a:ext cx="684900" cy="6849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Shape 134"/>
          <p:cNvSpPr txBox="1"/>
          <p:nvPr/>
        </p:nvSpPr>
        <p:spPr>
          <a:xfrm>
            <a:off x="1118665" y="1104454"/>
            <a:ext cx="5674021" cy="4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r>
              <a:rPr lang="ko-KR" altLang="en-US" sz="1800" b="1" i="0" u="none" strike="noStrike" cap="none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원래 목표는 테마 </a:t>
            </a:r>
            <a:r>
              <a:rPr lang="en-US" altLang="ko-KR" sz="1800" b="1" i="0" u="none" strike="noStrike" cap="none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r>
              <a:rPr lang="ko-KR" altLang="en-US" sz="1800" b="1" i="0" u="none" strike="noStrike" cap="none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개였다</a:t>
            </a:r>
            <a:r>
              <a:rPr lang="en-US" altLang="ko-KR" sz="1800" b="1" i="0" u="none" strike="noStrike" cap="none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800" b="1" i="0" u="none" strike="noStrike" cap="none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6C528D8-E436-4393-9891-652D6550F941}"/>
              </a:ext>
            </a:extLst>
          </p:cNvPr>
          <p:cNvSpPr/>
          <p:nvPr/>
        </p:nvSpPr>
        <p:spPr>
          <a:xfrm>
            <a:off x="1118665" y="5230326"/>
            <a:ext cx="976341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원래는 </a:t>
            </a:r>
            <a:r>
              <a:rPr lang="en-US" altLang="ko-KR" dirty="0"/>
              <a:t>5</a:t>
            </a:r>
            <a:r>
              <a:rPr lang="ko-KR" altLang="en-US" dirty="0"/>
              <a:t>단계로 사막 테마에 </a:t>
            </a:r>
            <a:r>
              <a:rPr lang="ko-KR" altLang="en-US" dirty="0" err="1"/>
              <a:t>슈슈버거가</a:t>
            </a:r>
            <a:r>
              <a:rPr lang="ko-KR" altLang="en-US" dirty="0"/>
              <a:t> 있었습니다</a:t>
            </a:r>
            <a:r>
              <a:rPr lang="en-US" altLang="ko-KR" dirty="0"/>
              <a:t>. </a:t>
            </a:r>
            <a:r>
              <a:rPr lang="ko-KR" altLang="en-US" dirty="0"/>
              <a:t>사막 테마에 쓰일 </a:t>
            </a:r>
            <a:r>
              <a:rPr lang="en-US" altLang="ko-KR" dirty="0"/>
              <a:t>Terrain</a:t>
            </a:r>
            <a:r>
              <a:rPr lang="ko-KR" altLang="en-US" dirty="0"/>
              <a:t>은 다 만들었었지만</a:t>
            </a:r>
            <a:r>
              <a:rPr lang="en-US" altLang="ko-KR" dirty="0"/>
              <a:t>, </a:t>
            </a:r>
            <a:r>
              <a:rPr lang="ko-KR" altLang="en-US" dirty="0" err="1"/>
              <a:t>슈슈버거에</a:t>
            </a:r>
            <a:r>
              <a:rPr lang="ko-KR" altLang="en-US" dirty="0"/>
              <a:t> 들어갈 새우의 </a:t>
            </a:r>
            <a:r>
              <a:rPr lang="en-US" altLang="ko-KR" dirty="0"/>
              <a:t>3d </a:t>
            </a:r>
            <a:r>
              <a:rPr lang="ko-KR" altLang="en-US" dirty="0"/>
              <a:t>모델을 찾을 수가 없었습니다</a:t>
            </a:r>
            <a:r>
              <a:rPr lang="en-US" altLang="ko-KR" dirty="0"/>
              <a:t>. </a:t>
            </a:r>
            <a:r>
              <a:rPr lang="ko-KR" altLang="en-US" dirty="0"/>
              <a:t>직접 모델링을 하려고 했으나 시간이 없어서 </a:t>
            </a:r>
            <a:r>
              <a:rPr lang="en-US" altLang="ko-KR" dirty="0"/>
              <a:t>5</a:t>
            </a:r>
            <a:r>
              <a:rPr lang="ko-KR" altLang="en-US" dirty="0"/>
              <a:t>단계는 빼고 단계를 총 </a:t>
            </a:r>
            <a:r>
              <a:rPr lang="en-US" altLang="ko-KR" dirty="0"/>
              <a:t>4</a:t>
            </a:r>
            <a:r>
              <a:rPr lang="ko-KR" altLang="en-US" dirty="0"/>
              <a:t>개로 줄이기로 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원래 목표대로 </a:t>
            </a:r>
            <a:r>
              <a:rPr lang="en-US" altLang="ko-KR" dirty="0"/>
              <a:t>5</a:t>
            </a:r>
            <a:r>
              <a:rPr lang="ko-KR" altLang="en-US" dirty="0"/>
              <a:t>개의 테마를 다 완성하지 못 한 게 아쉽습니다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38155E7-29B0-4AEE-BA5A-6943875276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1878" y="1637903"/>
            <a:ext cx="4752392" cy="3221421"/>
          </a:xfrm>
          <a:prstGeom prst="rect">
            <a:avLst/>
          </a:prstGeom>
        </p:spPr>
      </p:pic>
      <p:pic>
        <p:nvPicPr>
          <p:cNvPr id="1026" name="Picture 2" descr="ìì° ì¼ë¬ì¤í¸ì ëí ì´ë¯¸ì§ ê²ìê²°ê³¼">
            <a:extLst>
              <a:ext uri="{FF2B5EF4-FFF2-40B4-BE49-F238E27FC236}">
                <a16:creationId xmlns:a16="http://schemas.microsoft.com/office/drawing/2014/main" id="{D9C2D61E-F7E4-4451-8B0D-2CB615A340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6825" y="1637902"/>
            <a:ext cx="4379363" cy="3221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8995233"/>
      </p:ext>
    </p:extLst>
  </p:cSld>
  <p:clrMapOvr>
    <a:masterClrMapping/>
  </p:clrMapOvr>
  <p:transition spd="slow"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 txBox="1"/>
          <p:nvPr/>
        </p:nvSpPr>
        <p:spPr>
          <a:xfrm>
            <a:off x="536325" y="296751"/>
            <a:ext cx="1032900" cy="6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0" i="0" u="none" strike="noStrike" cap="none" dirty="0">
                <a:solidFill>
                  <a:srgbClr val="9B86BE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altLang="ko-KR" sz="2400" dirty="0">
                <a:solidFill>
                  <a:srgbClr val="9B86BE"/>
                </a:solidFill>
              </a:rPr>
              <a:t>6</a:t>
            </a:r>
            <a:endParaRPr sz="2400" b="0" i="0" u="none" strike="noStrike" cap="none" dirty="0">
              <a:solidFill>
                <a:srgbClr val="9B86B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4" name="Shape 20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057536" y="296750"/>
            <a:ext cx="684900" cy="68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82DB371-BA81-46CA-843E-15C05A3DF1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9109" y="1750504"/>
            <a:ext cx="5108899" cy="4005064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F4BC0F40-9867-4BD0-8206-AABB8596DC27}"/>
              </a:ext>
            </a:extLst>
          </p:cNvPr>
          <p:cNvSpPr/>
          <p:nvPr/>
        </p:nvSpPr>
        <p:spPr>
          <a:xfrm>
            <a:off x="6459711" y="3091316"/>
            <a:ext cx="5108897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chemeClr val="tx1"/>
                </a:solidFill>
              </a:rPr>
              <a:t>처음에 캐릭터는 햄버거 모양의 캐릭터를 이용하고 싶어 저희가 </a:t>
            </a:r>
            <a:r>
              <a:rPr lang="en-US" altLang="ko-KR" sz="1600" dirty="0">
                <a:solidFill>
                  <a:schemeClr val="tx1"/>
                </a:solidFill>
              </a:rPr>
              <a:t>3ds Max</a:t>
            </a:r>
            <a:r>
              <a:rPr lang="ko-KR" altLang="en-US" sz="1600" dirty="0">
                <a:solidFill>
                  <a:schemeClr val="tx1"/>
                </a:solidFill>
              </a:rPr>
              <a:t>로 제작하였었지만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ko-KR" altLang="en-US" sz="1600" dirty="0">
                <a:solidFill>
                  <a:schemeClr val="tx1"/>
                </a:solidFill>
              </a:rPr>
              <a:t>거기에 </a:t>
            </a:r>
            <a:r>
              <a:rPr lang="en-US" altLang="ko-KR" sz="1600" dirty="0">
                <a:solidFill>
                  <a:schemeClr val="tx1"/>
                </a:solidFill>
              </a:rPr>
              <a:t>biped</a:t>
            </a:r>
            <a:r>
              <a:rPr lang="ko-KR" altLang="en-US" sz="1600" dirty="0">
                <a:solidFill>
                  <a:schemeClr val="tx1"/>
                </a:solidFill>
              </a:rPr>
              <a:t>를 심을 시간이 없어 사용하지 못했습니다</a:t>
            </a:r>
            <a:r>
              <a:rPr lang="en-US" altLang="ko-KR" sz="1600" dirty="0">
                <a:solidFill>
                  <a:schemeClr val="tx1"/>
                </a:solidFill>
              </a:rPr>
              <a:t>. </a:t>
            </a:r>
            <a:r>
              <a:rPr lang="ko-KR" altLang="en-US" sz="1600" dirty="0">
                <a:solidFill>
                  <a:schemeClr val="tx1"/>
                </a:solidFill>
              </a:rPr>
              <a:t>저희가 제작한 모델을 사용하지 못해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ko-KR" altLang="en-US" sz="1600" dirty="0">
                <a:solidFill>
                  <a:schemeClr val="tx1"/>
                </a:solidFill>
              </a:rPr>
              <a:t>너무 아쉬웠습니다</a:t>
            </a:r>
            <a:r>
              <a:rPr lang="en-US" altLang="ko-KR" sz="1600" dirty="0">
                <a:solidFill>
                  <a:schemeClr val="tx1"/>
                </a:solidFill>
              </a:rPr>
              <a:t>.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3" name="Shape 134">
            <a:extLst>
              <a:ext uri="{FF2B5EF4-FFF2-40B4-BE49-F238E27FC236}">
                <a16:creationId xmlns:a16="http://schemas.microsoft.com/office/drawing/2014/main" id="{EB376C72-6530-4CB8-B23A-C272A9AB8FBA}"/>
              </a:ext>
            </a:extLst>
          </p:cNvPr>
          <p:cNvSpPr txBox="1"/>
          <p:nvPr/>
        </p:nvSpPr>
        <p:spPr>
          <a:xfrm>
            <a:off x="1118665" y="1104454"/>
            <a:ext cx="5674021" cy="4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r>
              <a:rPr lang="ko-KR" altLang="en-US" sz="1800" b="1" i="0" u="none" strike="noStrike" cap="none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우리가 만들었던 캐릭터</a:t>
            </a:r>
            <a:endParaRPr sz="1800" b="1" i="0" u="none" strike="noStrike" cap="none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Shape 131">
            <a:extLst>
              <a:ext uri="{FF2B5EF4-FFF2-40B4-BE49-F238E27FC236}">
                <a16:creationId xmlns:a16="http://schemas.microsoft.com/office/drawing/2014/main" id="{ADAC79C1-C4EE-4FF9-A2DC-BDB7CDB06CF4}"/>
              </a:ext>
            </a:extLst>
          </p:cNvPr>
          <p:cNvSpPr/>
          <p:nvPr/>
        </p:nvSpPr>
        <p:spPr>
          <a:xfrm>
            <a:off x="1417623" y="188640"/>
            <a:ext cx="3499609" cy="6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ko-KR" altLang="en-US" sz="2800" dirty="0">
                <a:solidFill>
                  <a:srgbClr val="2B243C"/>
                </a:solidFill>
              </a:rPr>
              <a:t>아쉬운 점</a:t>
            </a:r>
            <a:endParaRPr sz="2800" b="0" i="0" u="none" strike="noStrike" cap="none" dirty="0">
              <a:solidFill>
                <a:srgbClr val="2B243C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 txBox="1"/>
          <p:nvPr/>
        </p:nvSpPr>
        <p:spPr>
          <a:xfrm>
            <a:off x="536325" y="296751"/>
            <a:ext cx="1032900" cy="6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0" i="0" u="none" strike="noStrike" cap="none" dirty="0">
                <a:solidFill>
                  <a:srgbClr val="9B86BE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altLang="ko-KR" sz="2400" dirty="0">
                <a:solidFill>
                  <a:srgbClr val="9B86BE"/>
                </a:solidFill>
              </a:rPr>
              <a:t>6</a:t>
            </a:r>
            <a:endParaRPr sz="2400" b="0" i="0" u="none" strike="noStrike" cap="none" dirty="0">
              <a:solidFill>
                <a:srgbClr val="9B86B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4" name="Shape 20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57536" y="296750"/>
            <a:ext cx="684900" cy="6849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직사각형 5"/>
          <p:cNvSpPr/>
          <p:nvPr/>
        </p:nvSpPr>
        <p:spPr>
          <a:xfrm>
            <a:off x="1199456" y="1693832"/>
            <a:ext cx="5184576" cy="4893647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28575">
            <a:solidFill>
              <a:schemeClr val="accent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/>
              <a:t>using </a:t>
            </a:r>
            <a:r>
              <a:rPr lang="en-US" altLang="ko-KR" sz="1200" dirty="0" err="1"/>
              <a:t>UnityEngine</a:t>
            </a:r>
            <a:r>
              <a:rPr lang="en-US" altLang="ko-KR" sz="1200" dirty="0"/>
              <a:t>;</a:t>
            </a:r>
          </a:p>
          <a:p>
            <a:r>
              <a:rPr lang="en-US" altLang="ko-KR" sz="1200" dirty="0"/>
              <a:t>using </a:t>
            </a:r>
            <a:r>
              <a:rPr lang="en-US" altLang="ko-KR" sz="1200" dirty="0" err="1"/>
              <a:t>System.Collections</a:t>
            </a:r>
            <a:r>
              <a:rPr lang="en-US" altLang="ko-KR" sz="1200" dirty="0"/>
              <a:t>;</a:t>
            </a:r>
          </a:p>
          <a:p>
            <a:endParaRPr lang="en-US" altLang="ko-KR" sz="1200" dirty="0"/>
          </a:p>
          <a:p>
            <a:r>
              <a:rPr lang="en-US" altLang="ko-KR" sz="1200" dirty="0"/>
              <a:t>public class </a:t>
            </a:r>
            <a:r>
              <a:rPr lang="en-US" altLang="ko-KR" sz="1200" dirty="0" err="1"/>
              <a:t>run_try</a:t>
            </a:r>
            <a:r>
              <a:rPr lang="en-US" altLang="ko-KR" sz="1200" dirty="0"/>
              <a:t> : </a:t>
            </a:r>
            <a:r>
              <a:rPr lang="en-US" altLang="ko-KR" sz="1200" dirty="0" err="1"/>
              <a:t>MonoBehaviour</a:t>
            </a:r>
            <a:r>
              <a:rPr lang="en-US" altLang="ko-KR" sz="1200" dirty="0"/>
              <a:t> {</a:t>
            </a:r>
          </a:p>
          <a:p>
            <a:r>
              <a:rPr lang="en-US" altLang="ko-KR" sz="1200" dirty="0"/>
              <a:t>	public float speed = 300f;</a:t>
            </a:r>
          </a:p>
          <a:p>
            <a:r>
              <a:rPr lang="en-US" altLang="ko-KR" sz="1200" dirty="0"/>
              <a:t>	private float </a:t>
            </a:r>
            <a:r>
              <a:rPr lang="en-US" altLang="ko-KR" sz="1200" dirty="0" err="1"/>
              <a:t>jumpForce</a:t>
            </a:r>
            <a:r>
              <a:rPr lang="en-US" altLang="ko-KR" sz="1200" dirty="0"/>
              <a:t> = 20f;</a:t>
            </a:r>
          </a:p>
          <a:p>
            <a:r>
              <a:rPr lang="en-US" altLang="ko-KR" sz="1200" dirty="0"/>
              <a:t>	private </a:t>
            </a:r>
            <a:r>
              <a:rPr lang="en-US" altLang="ko-KR" sz="1200" dirty="0" err="1"/>
              <a:t>Rigidbody</a:t>
            </a:r>
            <a:r>
              <a:rPr lang="en-US" altLang="ko-KR" sz="1200" dirty="0"/>
              <a:t> </a:t>
            </a:r>
            <a:r>
              <a:rPr lang="en-US" altLang="ko-KR" sz="1200" dirty="0" err="1"/>
              <a:t>thisrigid</a:t>
            </a:r>
            <a:r>
              <a:rPr lang="en-US" altLang="ko-KR" sz="1200" dirty="0"/>
              <a:t>;</a:t>
            </a:r>
          </a:p>
          <a:p>
            <a:r>
              <a:rPr lang="en-US" altLang="ko-KR" sz="1200" dirty="0"/>
              <a:t>	// Use this for initialization</a:t>
            </a:r>
          </a:p>
          <a:p>
            <a:r>
              <a:rPr lang="en-US" altLang="ko-KR" sz="1200" dirty="0"/>
              <a:t>	void Start () {</a:t>
            </a:r>
          </a:p>
          <a:p>
            <a:r>
              <a:rPr lang="en-US" altLang="ko-KR" sz="1200" dirty="0"/>
              <a:t>		</a:t>
            </a:r>
            <a:r>
              <a:rPr lang="en-US" altLang="ko-KR" sz="1200" dirty="0" err="1"/>
              <a:t>thisrigid</a:t>
            </a:r>
            <a:r>
              <a:rPr lang="en-US" altLang="ko-KR" sz="1200" dirty="0"/>
              <a:t> = </a:t>
            </a:r>
            <a:r>
              <a:rPr lang="en-US" altLang="ko-KR" sz="1200" dirty="0" err="1"/>
              <a:t>GetComponent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Rigidbody</a:t>
            </a:r>
            <a:r>
              <a:rPr lang="en-US" altLang="ko-KR" sz="1200" dirty="0"/>
              <a:t>&gt;();</a:t>
            </a:r>
          </a:p>
          <a:p>
            <a:r>
              <a:rPr lang="en-US" altLang="ko-KR" sz="1200" dirty="0"/>
              <a:t>	}</a:t>
            </a:r>
          </a:p>
          <a:p>
            <a:r>
              <a:rPr lang="en-US" altLang="ko-KR" sz="1200" dirty="0"/>
              <a:t>	</a:t>
            </a:r>
          </a:p>
          <a:p>
            <a:r>
              <a:rPr lang="en-US" altLang="ko-KR" sz="1200" dirty="0"/>
              <a:t>	void Update () </a:t>
            </a:r>
          </a:p>
          <a:p>
            <a:r>
              <a:rPr lang="en-US" altLang="ko-KR" sz="1200" dirty="0"/>
              <a:t>	{</a:t>
            </a:r>
          </a:p>
          <a:p>
            <a:r>
              <a:rPr lang="en-US" altLang="ko-KR" sz="1200" dirty="0"/>
              <a:t>		</a:t>
            </a:r>
            <a:r>
              <a:rPr lang="en-US" altLang="ko-KR" sz="1200" dirty="0" err="1"/>
              <a:t>thisrigid.velocity</a:t>
            </a:r>
            <a:r>
              <a:rPr lang="en-US" altLang="ko-KR" sz="1200" dirty="0"/>
              <a:t> = new Vector3 (</a:t>
            </a:r>
            <a:r>
              <a:rPr lang="en-US" altLang="ko-KR" sz="1200" dirty="0" err="1"/>
              <a:t>Input.GetAxis</a:t>
            </a:r>
            <a:r>
              <a:rPr lang="en-US" altLang="ko-KR" sz="1200" dirty="0"/>
              <a:t>("Horizontal")*200, 0f, speed);</a:t>
            </a:r>
          </a:p>
          <a:p>
            <a:endParaRPr lang="en-US" altLang="ko-KR" sz="1200" dirty="0"/>
          </a:p>
          <a:p>
            <a:r>
              <a:rPr lang="en-US" altLang="ko-KR" sz="1200" dirty="0"/>
              <a:t>		if(</a:t>
            </a:r>
            <a:r>
              <a:rPr lang="en-US" altLang="ko-KR" sz="1200" dirty="0" err="1"/>
              <a:t>Input.GetButtonDown</a:t>
            </a:r>
            <a:r>
              <a:rPr lang="en-US" altLang="ko-KR" sz="1200" dirty="0"/>
              <a:t>("Jump")){</a:t>
            </a:r>
          </a:p>
          <a:p>
            <a:r>
              <a:rPr lang="en-US" altLang="ko-KR" sz="1200" dirty="0"/>
              <a:t>			</a:t>
            </a:r>
            <a:r>
              <a:rPr lang="en-US" altLang="ko-KR" sz="1200" dirty="0" err="1"/>
              <a:t>thisrigid.AddForce</a:t>
            </a:r>
            <a:r>
              <a:rPr lang="en-US" altLang="ko-KR" sz="1200" dirty="0"/>
              <a:t>(0f,40f,0f,ForceMode.Impulse);</a:t>
            </a:r>
          </a:p>
          <a:p>
            <a:r>
              <a:rPr lang="en-US" altLang="ko-KR" sz="1200" dirty="0"/>
              <a:t>			//</a:t>
            </a:r>
            <a:r>
              <a:rPr lang="en-US" altLang="ko-KR" sz="1200" dirty="0" err="1"/>
              <a:t>rigidbody.velocity</a:t>
            </a:r>
            <a:r>
              <a:rPr lang="en-US" altLang="ko-KR" sz="1200" dirty="0"/>
              <a:t> += Vector3.up * </a:t>
            </a:r>
            <a:r>
              <a:rPr lang="en-US" altLang="ko-KR" sz="1200" dirty="0" err="1"/>
              <a:t>jumpForce</a:t>
            </a:r>
            <a:r>
              <a:rPr lang="en-US" altLang="ko-KR" sz="1200" dirty="0"/>
              <a:t>;</a:t>
            </a:r>
          </a:p>
          <a:p>
            <a:r>
              <a:rPr lang="en-US" altLang="ko-KR" sz="1200" dirty="0"/>
              <a:t>		}	</a:t>
            </a:r>
          </a:p>
          <a:p>
            <a:r>
              <a:rPr lang="en-US" altLang="ko-KR" sz="1200" dirty="0"/>
              <a:t>	}	</a:t>
            </a:r>
          </a:p>
          <a:p>
            <a:r>
              <a:rPr lang="en-US" altLang="ko-KR" sz="1200" dirty="0"/>
              <a:t>	</a:t>
            </a:r>
          </a:p>
          <a:p>
            <a:r>
              <a:rPr lang="en-US" altLang="ko-KR" sz="1200" dirty="0"/>
              <a:t>}</a:t>
            </a:r>
            <a:endParaRPr lang="ko-KR" alt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6983643" y="1988840"/>
            <a:ext cx="8675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err="1">
                <a:solidFill>
                  <a:srgbClr val="0066FF"/>
                </a:solidFill>
              </a:rPr>
              <a:t>Run.cs</a:t>
            </a:r>
            <a:endParaRPr lang="ko-KR" altLang="en-US" sz="1600" b="1" dirty="0">
              <a:solidFill>
                <a:srgbClr val="0066FF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832304" y="1988840"/>
            <a:ext cx="13596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66FF"/>
                </a:solidFill>
              </a:rPr>
              <a:t> player</a:t>
            </a:r>
            <a:r>
              <a:rPr lang="ko-KR" altLang="en-US" dirty="0">
                <a:solidFill>
                  <a:srgbClr val="0066FF"/>
                </a:solidFill>
              </a:rPr>
              <a:t>에 적용</a:t>
            </a:r>
            <a:r>
              <a:rPr lang="en-US" altLang="ko-KR" dirty="0">
                <a:solidFill>
                  <a:srgbClr val="0066FF"/>
                </a:solidFill>
              </a:rPr>
              <a:t>.</a:t>
            </a:r>
            <a:endParaRPr lang="ko-KR" altLang="en-US" dirty="0">
              <a:solidFill>
                <a:srgbClr val="0066FF"/>
              </a:solidFill>
            </a:endParaRPr>
          </a:p>
        </p:txBody>
      </p:sp>
      <p:sp>
        <p:nvSpPr>
          <p:cNvPr id="10" name="오른쪽 화살표 9"/>
          <p:cNvSpPr/>
          <p:nvPr/>
        </p:nvSpPr>
        <p:spPr>
          <a:xfrm>
            <a:off x="8279787" y="2060848"/>
            <a:ext cx="432048" cy="216024"/>
          </a:xfrm>
          <a:prstGeom prst="rightArrow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C5A7F2D-6A44-4E17-A99C-4E64D1CA73B5}"/>
              </a:ext>
            </a:extLst>
          </p:cNvPr>
          <p:cNvSpPr/>
          <p:nvPr/>
        </p:nvSpPr>
        <p:spPr>
          <a:xfrm>
            <a:off x="6888088" y="2996952"/>
            <a:ext cx="3744416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chemeClr val="bg2">
                    <a:lumMod val="75000"/>
                  </a:schemeClr>
                </a:solidFill>
              </a:rPr>
              <a:t>처음에 이 코드를 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</a:rPr>
              <a:t>player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</a:rPr>
              <a:t>에 적용을 시키려 했지만 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</a:rPr>
              <a:t>Character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</a:rPr>
              <a:t>가 점프를 할 때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</a:rPr>
              <a:t>, </a:t>
            </a:r>
            <a:r>
              <a:rPr lang="en-US" altLang="ko-KR" dirty="0" err="1">
                <a:solidFill>
                  <a:schemeClr val="bg2">
                    <a:lumMod val="75000"/>
                  </a:schemeClr>
                </a:solidFill>
              </a:rPr>
              <a:t>AddForce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</a:rPr>
              <a:t>구문이 적용되지 않아 어쩔 수 없이 코드를 바꿀 수 밖에 없었습니다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</a:rPr>
              <a:t>. </a:t>
            </a:r>
          </a:p>
          <a:p>
            <a:endParaRPr lang="en-US" altLang="ko-KR" dirty="0">
              <a:solidFill>
                <a:schemeClr val="bg2">
                  <a:lumMod val="75000"/>
                </a:schemeClr>
              </a:solidFill>
            </a:endParaRPr>
          </a:p>
          <a:p>
            <a:r>
              <a:rPr lang="ko-KR" altLang="en-US" dirty="0">
                <a:solidFill>
                  <a:schemeClr val="bg2">
                    <a:lumMod val="75000"/>
                  </a:schemeClr>
                </a:solidFill>
              </a:rPr>
              <a:t>저희가 점프를 제일 마지막에 추가했기 때문에 이 코드로 계속 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</a:rPr>
              <a:t>player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</a:rPr>
              <a:t>를 작동시키고 있었는데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</a:rPr>
              <a:t>당연히 될 거라 생각했던 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</a:rPr>
              <a:t>Jump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</a:rPr>
              <a:t>가 되지 않아 이 코드를 쓰지 못하게 되어 카메라의 코드도 바꿀 수 밖에 없게 되었습니다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</a:rPr>
              <a:t>.</a:t>
            </a:r>
            <a:endParaRPr lang="ko-KR" alt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2" name="Shape 134">
            <a:extLst>
              <a:ext uri="{FF2B5EF4-FFF2-40B4-BE49-F238E27FC236}">
                <a16:creationId xmlns:a16="http://schemas.microsoft.com/office/drawing/2014/main" id="{DD8062E0-8198-4C12-A14B-1C1A792622C1}"/>
              </a:ext>
            </a:extLst>
          </p:cNvPr>
          <p:cNvSpPr txBox="1"/>
          <p:nvPr/>
        </p:nvSpPr>
        <p:spPr>
          <a:xfrm>
            <a:off x="1142059" y="1104454"/>
            <a:ext cx="5674021" cy="4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r>
              <a:rPr lang="ko-KR" altLang="en-US" sz="1800" b="1" i="0" u="none" strike="noStrike" cap="none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점프 코드의 시행 착오</a:t>
            </a:r>
            <a:endParaRPr sz="1800" b="1" i="0" u="none" strike="noStrike" cap="none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Shape 131">
            <a:extLst>
              <a:ext uri="{FF2B5EF4-FFF2-40B4-BE49-F238E27FC236}">
                <a16:creationId xmlns:a16="http://schemas.microsoft.com/office/drawing/2014/main" id="{588D6593-EE87-4B2E-B71D-7CEC19F99969}"/>
              </a:ext>
            </a:extLst>
          </p:cNvPr>
          <p:cNvSpPr/>
          <p:nvPr/>
        </p:nvSpPr>
        <p:spPr>
          <a:xfrm>
            <a:off x="1417623" y="188640"/>
            <a:ext cx="3499609" cy="6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ko-KR" altLang="en-US" sz="2800" dirty="0">
                <a:solidFill>
                  <a:srgbClr val="2B243C"/>
                </a:solidFill>
              </a:rPr>
              <a:t>아쉬운 점</a:t>
            </a:r>
            <a:endParaRPr sz="2800" b="0" i="0" u="none" strike="noStrike" cap="none" dirty="0">
              <a:solidFill>
                <a:srgbClr val="2B243C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 txBox="1"/>
          <p:nvPr/>
        </p:nvSpPr>
        <p:spPr>
          <a:xfrm>
            <a:off x="536325" y="296751"/>
            <a:ext cx="1032900" cy="6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0" i="0" u="none" strike="noStrike" cap="none" dirty="0">
                <a:solidFill>
                  <a:srgbClr val="9B86BE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altLang="ko-KR" sz="2400" dirty="0">
                <a:solidFill>
                  <a:srgbClr val="9B86BE"/>
                </a:solidFill>
              </a:rPr>
              <a:t>6</a:t>
            </a:r>
            <a:endParaRPr sz="2400" b="0" i="0" u="none" strike="noStrike" cap="none" dirty="0">
              <a:solidFill>
                <a:srgbClr val="9B86B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4" name="Shape 20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57536" y="296750"/>
            <a:ext cx="684900" cy="6849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직사각형 5"/>
          <p:cNvSpPr/>
          <p:nvPr/>
        </p:nvSpPr>
        <p:spPr>
          <a:xfrm>
            <a:off x="1005308" y="2264283"/>
            <a:ext cx="4104456" cy="353943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28575">
            <a:solidFill>
              <a:schemeClr val="bg2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/>
              <a:t>using </a:t>
            </a:r>
            <a:r>
              <a:rPr lang="en-US" altLang="ko-KR" dirty="0" err="1"/>
              <a:t>UnityEngine</a:t>
            </a:r>
            <a:r>
              <a:rPr lang="en-US" altLang="ko-KR" dirty="0"/>
              <a:t>;</a:t>
            </a:r>
          </a:p>
          <a:p>
            <a:r>
              <a:rPr lang="en-US" altLang="ko-KR" dirty="0"/>
              <a:t>using </a:t>
            </a:r>
            <a:r>
              <a:rPr lang="en-US" altLang="ko-KR" dirty="0" err="1"/>
              <a:t>System.Collections</a:t>
            </a:r>
            <a:r>
              <a:rPr lang="en-US" altLang="ko-KR" dirty="0"/>
              <a:t>;</a:t>
            </a:r>
          </a:p>
          <a:p>
            <a:endParaRPr lang="en-US" altLang="ko-KR" dirty="0"/>
          </a:p>
          <a:p>
            <a:r>
              <a:rPr lang="en-US" altLang="ko-KR" dirty="0"/>
              <a:t>public class camera : </a:t>
            </a:r>
            <a:r>
              <a:rPr lang="en-US" altLang="ko-KR" dirty="0" err="1"/>
              <a:t>MonoBehaviour</a:t>
            </a:r>
            <a:r>
              <a:rPr lang="en-US" altLang="ko-KR" dirty="0"/>
              <a:t> {</a:t>
            </a:r>
          </a:p>
          <a:p>
            <a:endParaRPr lang="en-US" altLang="ko-KR" dirty="0"/>
          </a:p>
          <a:p>
            <a:r>
              <a:rPr lang="en-US" altLang="ko-KR" dirty="0"/>
              <a:t>	// Use this for initialization</a:t>
            </a:r>
          </a:p>
          <a:p>
            <a:r>
              <a:rPr lang="en-US" altLang="ko-KR" dirty="0"/>
              <a:t>	void Start () {</a:t>
            </a:r>
          </a:p>
          <a:p>
            <a:r>
              <a:rPr lang="en-US" altLang="ko-KR" dirty="0"/>
              <a:t>	</a:t>
            </a:r>
          </a:p>
          <a:p>
            <a:r>
              <a:rPr lang="en-US" altLang="ko-KR" dirty="0"/>
              <a:t>	}</a:t>
            </a:r>
          </a:p>
          <a:p>
            <a:r>
              <a:rPr lang="en-US" altLang="ko-KR" dirty="0"/>
              <a:t>	</a:t>
            </a:r>
          </a:p>
          <a:p>
            <a:r>
              <a:rPr lang="en-US" altLang="ko-KR" dirty="0"/>
              <a:t>	// Update is called once per frame</a:t>
            </a:r>
          </a:p>
          <a:p>
            <a:r>
              <a:rPr lang="en-US" altLang="ko-KR" dirty="0"/>
              <a:t>	void Update () {</a:t>
            </a:r>
          </a:p>
          <a:p>
            <a:r>
              <a:rPr lang="en-US" altLang="ko-KR" dirty="0"/>
              <a:t>		</a:t>
            </a:r>
            <a:r>
              <a:rPr lang="en-US" altLang="ko-KR" dirty="0" err="1"/>
              <a:t>transform.Translate</a:t>
            </a:r>
            <a:r>
              <a:rPr lang="en-US" altLang="ko-KR" dirty="0"/>
              <a:t> (0.5f, 0, 0);</a:t>
            </a:r>
          </a:p>
          <a:p>
            <a:r>
              <a:rPr lang="en-US" altLang="ko-KR" dirty="0"/>
              <a:t>	}</a:t>
            </a:r>
          </a:p>
          <a:p>
            <a:r>
              <a:rPr lang="en-US" altLang="ko-KR" dirty="0"/>
              <a:t>}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586240" y="2266999"/>
            <a:ext cx="12218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err="1">
                <a:solidFill>
                  <a:srgbClr val="0066FF"/>
                </a:solidFill>
              </a:rPr>
              <a:t>Camera.cs</a:t>
            </a:r>
            <a:endParaRPr lang="ko-KR" altLang="en-US" sz="1600" b="1" dirty="0">
              <a:solidFill>
                <a:srgbClr val="0066FF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434901" y="2266999"/>
            <a:ext cx="31918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66FF"/>
                </a:solidFill>
              </a:rPr>
              <a:t> _scene</a:t>
            </a:r>
            <a:r>
              <a:rPr lang="ko-KR" altLang="en-US" dirty="0">
                <a:solidFill>
                  <a:srgbClr val="0066FF"/>
                </a:solidFill>
              </a:rPr>
              <a:t>이라는 </a:t>
            </a:r>
            <a:r>
              <a:rPr lang="en-US" altLang="ko-KR" dirty="0">
                <a:solidFill>
                  <a:srgbClr val="0066FF"/>
                </a:solidFill>
              </a:rPr>
              <a:t> Game Object</a:t>
            </a:r>
            <a:r>
              <a:rPr lang="ko-KR" altLang="en-US" dirty="0">
                <a:solidFill>
                  <a:srgbClr val="0066FF"/>
                </a:solidFill>
              </a:rPr>
              <a:t>에 적용</a:t>
            </a:r>
            <a:r>
              <a:rPr lang="en-US" altLang="ko-KR" dirty="0">
                <a:solidFill>
                  <a:srgbClr val="0066FF"/>
                </a:solidFill>
              </a:rPr>
              <a:t>.</a:t>
            </a:r>
            <a:endParaRPr lang="ko-KR" altLang="en-US" dirty="0">
              <a:solidFill>
                <a:srgbClr val="0066FF"/>
              </a:solidFill>
            </a:endParaRPr>
          </a:p>
        </p:txBody>
      </p:sp>
      <p:sp>
        <p:nvSpPr>
          <p:cNvPr id="9" name="오른쪽 화살표 8"/>
          <p:cNvSpPr/>
          <p:nvPr/>
        </p:nvSpPr>
        <p:spPr>
          <a:xfrm>
            <a:off x="7882384" y="2339007"/>
            <a:ext cx="432048" cy="216024"/>
          </a:xfrm>
          <a:prstGeom prst="rightArrow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1B1404D-FBF3-4096-8AAA-ED12026AFE3A}"/>
              </a:ext>
            </a:extLst>
          </p:cNvPr>
          <p:cNvSpPr/>
          <p:nvPr/>
        </p:nvSpPr>
        <p:spPr>
          <a:xfrm>
            <a:off x="6600056" y="2852936"/>
            <a:ext cx="6096000" cy="289310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>
                <a:solidFill>
                  <a:schemeClr val="bg2">
                    <a:lumMod val="75000"/>
                  </a:schemeClr>
                </a:solidFill>
              </a:rPr>
              <a:t>위의 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</a:rPr>
              <a:t>run 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</a:rPr>
              <a:t>코드와 함께 썼었던 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</a:rPr>
              <a:t>camera 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</a:rPr>
              <a:t>위치를 </a:t>
            </a:r>
            <a:endParaRPr lang="en-US" altLang="ko-KR" dirty="0">
              <a:solidFill>
                <a:schemeClr val="bg2">
                  <a:lumMod val="75000"/>
                </a:schemeClr>
              </a:solidFill>
            </a:endParaRPr>
          </a:p>
          <a:p>
            <a:r>
              <a:rPr lang="ko-KR" altLang="en-US" dirty="0">
                <a:solidFill>
                  <a:schemeClr val="bg2">
                    <a:lumMod val="75000"/>
                  </a:schemeClr>
                </a:solidFill>
              </a:rPr>
              <a:t>조정하던 코드입니다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</a:rPr>
              <a:t>. 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</a:rPr>
              <a:t>위의 코드는 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</a:rPr>
              <a:t>player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</a:rPr>
              <a:t>가 중력을 </a:t>
            </a:r>
            <a:endParaRPr lang="en-US" altLang="ko-KR" dirty="0">
              <a:solidFill>
                <a:schemeClr val="bg2">
                  <a:lumMod val="75000"/>
                </a:schemeClr>
              </a:solidFill>
            </a:endParaRPr>
          </a:p>
          <a:p>
            <a:r>
              <a:rPr lang="ko-KR" altLang="en-US" dirty="0">
                <a:solidFill>
                  <a:schemeClr val="bg2">
                    <a:lumMod val="75000"/>
                  </a:schemeClr>
                </a:solidFill>
              </a:rPr>
              <a:t>받지 않고 움직이게 만들 수 있기 때문에 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</a:rPr>
              <a:t>0.5f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</a:rPr>
              <a:t>만큼</a:t>
            </a:r>
            <a:endParaRPr lang="en-US" altLang="ko-KR" dirty="0">
              <a:solidFill>
                <a:schemeClr val="bg2">
                  <a:lumMod val="75000"/>
                </a:schemeClr>
              </a:solidFill>
            </a:endParaRPr>
          </a:p>
          <a:p>
            <a:r>
              <a:rPr lang="ko-KR" altLang="en-US" dirty="0">
                <a:solidFill>
                  <a:schemeClr val="bg2">
                    <a:lumMod val="75000"/>
                  </a:schemeClr>
                </a:solidFill>
              </a:rPr>
              <a:t>그저 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</a:rPr>
              <a:t>player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</a:rPr>
              <a:t>만 따라가도록 만들 수 있었습니다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</a:rPr>
              <a:t>.</a:t>
            </a:r>
          </a:p>
          <a:p>
            <a:endParaRPr lang="en-US" altLang="ko-KR" dirty="0">
              <a:solidFill>
                <a:schemeClr val="bg2">
                  <a:lumMod val="75000"/>
                </a:schemeClr>
              </a:solidFill>
            </a:endParaRPr>
          </a:p>
          <a:p>
            <a:r>
              <a:rPr lang="ko-KR" altLang="en-US" dirty="0">
                <a:solidFill>
                  <a:schemeClr val="bg2">
                    <a:lumMod val="75000"/>
                  </a:schemeClr>
                </a:solidFill>
              </a:rPr>
              <a:t>하지만 저희가 실제로 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</a:rPr>
              <a:t>player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</a:rPr>
              <a:t>에 적용한 코드는</a:t>
            </a:r>
            <a:endParaRPr lang="en-US" altLang="ko-KR" dirty="0">
              <a:solidFill>
                <a:schemeClr val="bg2">
                  <a:lumMod val="75000"/>
                </a:schemeClr>
              </a:solidFill>
            </a:endParaRPr>
          </a:p>
          <a:p>
            <a:r>
              <a:rPr lang="ko-KR" altLang="en-US" dirty="0">
                <a:solidFill>
                  <a:schemeClr val="bg2">
                    <a:lumMod val="75000"/>
                  </a:schemeClr>
                </a:solidFill>
              </a:rPr>
              <a:t>중력이 적용되어 카메라가 그저 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</a:rPr>
              <a:t>0.5f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</a:rPr>
              <a:t>만큼씩 </a:t>
            </a:r>
            <a:endParaRPr lang="en-US" altLang="ko-KR" dirty="0">
              <a:solidFill>
                <a:schemeClr val="bg2">
                  <a:lumMod val="75000"/>
                </a:schemeClr>
              </a:solidFill>
            </a:endParaRPr>
          </a:p>
          <a:p>
            <a:r>
              <a:rPr lang="ko-KR" altLang="en-US" dirty="0">
                <a:solidFill>
                  <a:schemeClr val="bg2">
                    <a:lumMod val="75000"/>
                  </a:schemeClr>
                </a:solidFill>
              </a:rPr>
              <a:t>움직이면 처음에는 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</a:rPr>
              <a:t>player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</a:rPr>
              <a:t>의 뒤에 있다가도</a:t>
            </a:r>
            <a:endParaRPr lang="en-US" altLang="ko-KR" dirty="0">
              <a:solidFill>
                <a:schemeClr val="bg2">
                  <a:lumMod val="75000"/>
                </a:schemeClr>
              </a:solidFill>
            </a:endParaRPr>
          </a:p>
          <a:p>
            <a:r>
              <a:rPr lang="ko-KR" altLang="en-US" dirty="0">
                <a:solidFill>
                  <a:schemeClr val="bg2">
                    <a:lumMod val="75000"/>
                  </a:schemeClr>
                </a:solidFill>
              </a:rPr>
              <a:t>시간이 지나면 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</a:rPr>
              <a:t>player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</a:rPr>
              <a:t>를 앞서가는 현상이 발생</a:t>
            </a:r>
            <a:endParaRPr lang="en-US" altLang="ko-KR" dirty="0">
              <a:solidFill>
                <a:schemeClr val="bg2">
                  <a:lumMod val="75000"/>
                </a:schemeClr>
              </a:solidFill>
            </a:endParaRPr>
          </a:p>
          <a:p>
            <a:r>
              <a:rPr lang="ko-KR" altLang="en-US" dirty="0">
                <a:solidFill>
                  <a:schemeClr val="bg2">
                    <a:lumMod val="75000"/>
                  </a:schemeClr>
                </a:solidFill>
              </a:rPr>
              <a:t>했습니다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</a:rPr>
              <a:t>. Camera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</a:rPr>
              <a:t>에 중력이 적용되지 않아 그런</a:t>
            </a:r>
            <a:endParaRPr lang="en-US" altLang="ko-KR" dirty="0">
              <a:solidFill>
                <a:schemeClr val="bg2">
                  <a:lumMod val="75000"/>
                </a:schemeClr>
              </a:solidFill>
            </a:endParaRPr>
          </a:p>
          <a:p>
            <a:r>
              <a:rPr lang="ko-KR" altLang="en-US" dirty="0">
                <a:solidFill>
                  <a:schemeClr val="bg2">
                    <a:lumMod val="75000"/>
                  </a:schemeClr>
                </a:solidFill>
              </a:rPr>
              <a:t>현상이 발생했는데 카메라는 공중에 있어 중력의 </a:t>
            </a:r>
            <a:endParaRPr lang="en-US" altLang="ko-KR" dirty="0">
              <a:solidFill>
                <a:schemeClr val="bg2">
                  <a:lumMod val="75000"/>
                </a:schemeClr>
              </a:solidFill>
            </a:endParaRPr>
          </a:p>
          <a:p>
            <a:r>
              <a:rPr lang="ko-KR" altLang="en-US" dirty="0">
                <a:solidFill>
                  <a:schemeClr val="bg2">
                    <a:lumMod val="75000"/>
                  </a:schemeClr>
                </a:solidFill>
              </a:rPr>
              <a:t>영향을 받도록 만들 방법이 없어 이 코드를 사용</a:t>
            </a:r>
            <a:endParaRPr lang="en-US" altLang="ko-KR" dirty="0">
              <a:solidFill>
                <a:schemeClr val="bg2">
                  <a:lumMod val="75000"/>
                </a:schemeClr>
              </a:solidFill>
            </a:endParaRPr>
          </a:p>
          <a:p>
            <a:r>
              <a:rPr lang="ko-KR" altLang="en-US" dirty="0">
                <a:solidFill>
                  <a:schemeClr val="bg2">
                    <a:lumMod val="75000"/>
                  </a:schemeClr>
                </a:solidFill>
              </a:rPr>
              <a:t>하지 못하게 되었습니다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</a:rPr>
              <a:t>.</a:t>
            </a:r>
            <a:endParaRPr lang="ko-KR" alt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2" name="Shape 134">
            <a:extLst>
              <a:ext uri="{FF2B5EF4-FFF2-40B4-BE49-F238E27FC236}">
                <a16:creationId xmlns:a16="http://schemas.microsoft.com/office/drawing/2014/main" id="{68C52C7E-CB3D-4AF8-8CB4-01B3C7B898AA}"/>
              </a:ext>
            </a:extLst>
          </p:cNvPr>
          <p:cNvSpPr txBox="1"/>
          <p:nvPr/>
        </p:nvSpPr>
        <p:spPr>
          <a:xfrm>
            <a:off x="1118665" y="1104454"/>
            <a:ext cx="5674021" cy="4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r>
              <a:rPr lang="ko-KR" altLang="en-US" sz="1800" b="1" dirty="0">
                <a:solidFill>
                  <a:srgbClr val="3F3F3F"/>
                </a:solidFill>
              </a:rPr>
              <a:t>카메라 코드의 시행 착오</a:t>
            </a:r>
            <a:endParaRPr sz="1800" b="1" i="0" u="none" strike="noStrike" cap="none" dirty="0">
              <a:solidFill>
                <a:srgbClr val="3F3F3F"/>
              </a:solidFill>
              <a:sym typeface="Arial"/>
            </a:endParaRPr>
          </a:p>
        </p:txBody>
      </p:sp>
      <p:sp>
        <p:nvSpPr>
          <p:cNvPr id="13" name="Shape 131">
            <a:extLst>
              <a:ext uri="{FF2B5EF4-FFF2-40B4-BE49-F238E27FC236}">
                <a16:creationId xmlns:a16="http://schemas.microsoft.com/office/drawing/2014/main" id="{9E50A90A-E40A-43D6-86CD-52033F302F22}"/>
              </a:ext>
            </a:extLst>
          </p:cNvPr>
          <p:cNvSpPr/>
          <p:nvPr/>
        </p:nvSpPr>
        <p:spPr>
          <a:xfrm>
            <a:off x="1417623" y="188640"/>
            <a:ext cx="3499609" cy="6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ko-KR" altLang="en-US" sz="2800" dirty="0">
                <a:solidFill>
                  <a:srgbClr val="2B243C"/>
                </a:solidFill>
              </a:rPr>
              <a:t>아쉬운 점</a:t>
            </a:r>
            <a:endParaRPr sz="2800" b="0" i="0" u="none" strike="noStrike" cap="none" dirty="0">
              <a:solidFill>
                <a:srgbClr val="2B243C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 txBox="1"/>
          <p:nvPr/>
        </p:nvSpPr>
        <p:spPr>
          <a:xfrm>
            <a:off x="536325" y="296751"/>
            <a:ext cx="1032900" cy="6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0" i="0" u="none" strike="noStrike" cap="none">
                <a:solidFill>
                  <a:srgbClr val="9B86BE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sz="2400" b="0" i="0" u="none" strike="noStrike" cap="none">
              <a:solidFill>
                <a:srgbClr val="9B86B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Shape 122"/>
          <p:cNvSpPr/>
          <p:nvPr/>
        </p:nvSpPr>
        <p:spPr>
          <a:xfrm>
            <a:off x="1417628" y="296750"/>
            <a:ext cx="3396599" cy="6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50000"/>
              </a:lnSpc>
              <a:buSzPts val="2800"/>
            </a:pPr>
            <a:r>
              <a:rPr lang="ko-KR" altLang="en-US" sz="2800" dirty="0">
                <a:solidFill>
                  <a:srgbClr val="3F3F3F"/>
                </a:solidFill>
              </a:rPr>
              <a:t>결과물 화면 캡처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5" name="Shape 1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02988" y="296750"/>
            <a:ext cx="684900" cy="68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그림 8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1594EE05-1429-45F6-8C4A-9E16EB94E5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3771" y="1340768"/>
            <a:ext cx="3750456" cy="224063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FC947A7-B2F8-4DBD-BEA8-1AB5BFAA40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0056" y="1340768"/>
            <a:ext cx="3776302" cy="223224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AC67AB2-922A-4D6C-98FF-EC7237C4ED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6126" y="4077072"/>
            <a:ext cx="3773730" cy="223224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6F0F5FA-E1C9-47A1-BB1A-EBFF864EE01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07939" y="4077072"/>
            <a:ext cx="3768419" cy="223224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2E0B35D-86D9-46C6-AAB6-3A83632CE660}"/>
              </a:ext>
            </a:extLst>
          </p:cNvPr>
          <p:cNvSpPr txBox="1"/>
          <p:nvPr/>
        </p:nvSpPr>
        <p:spPr>
          <a:xfrm>
            <a:off x="1919536" y="3645024"/>
            <a:ext cx="19191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레벨 </a:t>
            </a:r>
            <a:r>
              <a:rPr lang="en-US" altLang="ko-KR" dirty="0"/>
              <a:t>2 </a:t>
            </a:r>
            <a:r>
              <a:rPr lang="ko-KR" altLang="en-US" dirty="0"/>
              <a:t>재료 설명 화면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0C06546-8D74-4993-A8A4-DBDEC4AD67C8}"/>
              </a:ext>
            </a:extLst>
          </p:cNvPr>
          <p:cNvSpPr txBox="1"/>
          <p:nvPr/>
        </p:nvSpPr>
        <p:spPr>
          <a:xfrm>
            <a:off x="7826010" y="3645024"/>
            <a:ext cx="15103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레벨 </a:t>
            </a:r>
            <a:r>
              <a:rPr lang="en-US" altLang="ko-KR" dirty="0"/>
              <a:t>2 </a:t>
            </a:r>
            <a:r>
              <a:rPr lang="ko-KR" altLang="en-US" dirty="0"/>
              <a:t>게임 화면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9E4B899-AEBA-4F9D-B194-C6E85F2C137A}"/>
              </a:ext>
            </a:extLst>
          </p:cNvPr>
          <p:cNvSpPr txBox="1"/>
          <p:nvPr/>
        </p:nvSpPr>
        <p:spPr>
          <a:xfrm>
            <a:off x="1919535" y="6369049"/>
            <a:ext cx="17395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레벨 </a:t>
            </a:r>
            <a:r>
              <a:rPr lang="en-US" altLang="ko-KR" dirty="0"/>
              <a:t>2 </a:t>
            </a:r>
            <a:r>
              <a:rPr lang="ko-KR" altLang="en-US" dirty="0"/>
              <a:t>졌을 때 화면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A31ED84-8D9A-4D45-9BA3-D40FD77F29A8}"/>
              </a:ext>
            </a:extLst>
          </p:cNvPr>
          <p:cNvSpPr txBox="1"/>
          <p:nvPr/>
        </p:nvSpPr>
        <p:spPr>
          <a:xfrm>
            <a:off x="7528649" y="6369048"/>
            <a:ext cx="19191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레벨 </a:t>
            </a:r>
            <a:r>
              <a:rPr lang="en-US" altLang="ko-KR" dirty="0"/>
              <a:t>2 </a:t>
            </a:r>
            <a:r>
              <a:rPr lang="ko-KR" altLang="en-US" dirty="0"/>
              <a:t>이겼을 때 화면</a:t>
            </a:r>
          </a:p>
        </p:txBody>
      </p:sp>
      <p:pic>
        <p:nvPicPr>
          <p:cNvPr id="3" name="그림 2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D9AB4CCA-E8C4-467B-86BB-C32AFC0DA1C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2775" y="1340767"/>
            <a:ext cx="3758488" cy="2240637"/>
          </a:xfrm>
          <a:prstGeom prst="rect">
            <a:avLst/>
          </a:prstGeom>
        </p:spPr>
      </p:pic>
      <p:pic>
        <p:nvPicPr>
          <p:cNvPr id="6" name="그림 5" descr="길, 도로, 장면이(가) 표시된 사진&#10;&#10;매우 높은 신뢰도로 생성된 설명">
            <a:extLst>
              <a:ext uri="{FF2B5EF4-FFF2-40B4-BE49-F238E27FC236}">
                <a16:creationId xmlns:a16="http://schemas.microsoft.com/office/drawing/2014/main" id="{E62AE6E6-B2BB-46B6-9CC7-98D8F2CAE6E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97093" y="1340768"/>
            <a:ext cx="3779266" cy="2232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223814"/>
      </p:ext>
    </p:extLst>
  </p:cSld>
  <p:clrMapOvr>
    <a:masterClrMapping/>
  </p:clrMapOvr>
  <p:transition spd="slow">
    <p:fade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 txBox="1"/>
          <p:nvPr/>
        </p:nvSpPr>
        <p:spPr>
          <a:xfrm>
            <a:off x="536325" y="296751"/>
            <a:ext cx="1032900" cy="6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0" i="0" u="none" strike="noStrike" cap="none" dirty="0">
                <a:solidFill>
                  <a:srgbClr val="9B86BE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altLang="ko-KR" sz="2400" dirty="0">
                <a:solidFill>
                  <a:srgbClr val="9B86BE"/>
                </a:solidFill>
              </a:rPr>
              <a:t>6</a:t>
            </a:r>
            <a:endParaRPr sz="2400" b="0" i="0" u="none" strike="noStrike" cap="none" dirty="0">
              <a:solidFill>
                <a:srgbClr val="9B86B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4" name="Shape 20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57536" y="296750"/>
            <a:ext cx="684900" cy="6849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직사각형 7"/>
          <p:cNvSpPr/>
          <p:nvPr/>
        </p:nvSpPr>
        <p:spPr>
          <a:xfrm>
            <a:off x="1224136" y="1700808"/>
            <a:ext cx="5159896" cy="4708981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28575">
            <a:solidFill>
              <a:schemeClr val="bg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/>
              <a:t>using </a:t>
            </a:r>
            <a:r>
              <a:rPr lang="en-US" altLang="ko-KR" sz="1200" dirty="0" err="1"/>
              <a:t>UnityEngine</a:t>
            </a:r>
            <a:r>
              <a:rPr lang="en-US" altLang="ko-KR" sz="1200" dirty="0"/>
              <a:t>;</a:t>
            </a:r>
          </a:p>
          <a:p>
            <a:r>
              <a:rPr lang="en-US" altLang="ko-KR" sz="1200" dirty="0"/>
              <a:t>using </a:t>
            </a:r>
            <a:r>
              <a:rPr lang="en-US" altLang="ko-KR" sz="1200" dirty="0" err="1"/>
              <a:t>System.Collections</a:t>
            </a:r>
            <a:r>
              <a:rPr lang="en-US" altLang="ko-KR" sz="1200" dirty="0"/>
              <a:t>;</a:t>
            </a:r>
          </a:p>
          <a:p>
            <a:r>
              <a:rPr lang="en-US" altLang="ko-KR" sz="1200" dirty="0"/>
              <a:t>using </a:t>
            </a:r>
            <a:r>
              <a:rPr lang="en-US" altLang="ko-KR" sz="1200" dirty="0" err="1"/>
              <a:t>System.Collections.Generic</a:t>
            </a:r>
            <a:r>
              <a:rPr lang="en-US" altLang="ko-KR" sz="1200" dirty="0"/>
              <a:t>;</a:t>
            </a:r>
          </a:p>
          <a:p>
            <a:endParaRPr lang="en-US" altLang="ko-KR" sz="1200" dirty="0"/>
          </a:p>
          <a:p>
            <a:r>
              <a:rPr lang="en-US" altLang="ko-KR" sz="1200" dirty="0"/>
              <a:t>public class </a:t>
            </a:r>
            <a:r>
              <a:rPr lang="en-US" altLang="ko-KR" sz="1200" dirty="0" err="1"/>
              <a:t>camera_try</a:t>
            </a:r>
            <a:r>
              <a:rPr lang="en-US" altLang="ko-KR" sz="1200" dirty="0"/>
              <a:t> : </a:t>
            </a:r>
            <a:r>
              <a:rPr lang="en-US" altLang="ko-KR" sz="1200" dirty="0" err="1"/>
              <a:t>MonoBehaviour</a:t>
            </a:r>
            <a:r>
              <a:rPr lang="en-US" altLang="ko-KR" sz="1200" dirty="0"/>
              <a:t> {</a:t>
            </a:r>
          </a:p>
          <a:p>
            <a:r>
              <a:rPr lang="en-US" altLang="ko-KR" sz="1200" dirty="0"/>
              <a:t>	[</a:t>
            </a:r>
            <a:r>
              <a:rPr lang="en-US" altLang="ko-KR" sz="1200" dirty="0" err="1"/>
              <a:t>SerializeField</a:t>
            </a:r>
            <a:r>
              <a:rPr lang="en-US" altLang="ko-KR" sz="1200" dirty="0"/>
              <a:t>]</a:t>
            </a:r>
          </a:p>
          <a:p>
            <a:r>
              <a:rPr lang="en-US" altLang="ko-KR" sz="1200" dirty="0"/>
              <a:t>	Transform target;</a:t>
            </a:r>
          </a:p>
          <a:p>
            <a:r>
              <a:rPr lang="en-US" altLang="ko-KR" sz="1200" dirty="0"/>
              <a:t>	Vector3 offset;</a:t>
            </a:r>
          </a:p>
          <a:p>
            <a:endParaRPr lang="en-US" altLang="ko-KR" sz="1200" dirty="0"/>
          </a:p>
          <a:p>
            <a:r>
              <a:rPr lang="en-US" altLang="ko-KR" sz="1200" dirty="0"/>
              <a:t>	void Start () {</a:t>
            </a:r>
          </a:p>
          <a:p>
            <a:r>
              <a:rPr lang="en-US" altLang="ko-KR" sz="1200" dirty="0"/>
              <a:t>		offset = </a:t>
            </a:r>
            <a:r>
              <a:rPr lang="en-US" altLang="ko-KR" sz="1200" dirty="0" err="1"/>
              <a:t>target.transform.position</a:t>
            </a:r>
            <a:r>
              <a:rPr lang="en-US" altLang="ko-KR" sz="1200" dirty="0"/>
              <a:t> - </a:t>
            </a:r>
            <a:r>
              <a:rPr lang="en-US" altLang="ko-KR" sz="1200" dirty="0" err="1"/>
              <a:t>transform.position</a:t>
            </a:r>
            <a:r>
              <a:rPr lang="en-US" altLang="ko-KR" sz="1200" dirty="0"/>
              <a:t>;</a:t>
            </a:r>
          </a:p>
          <a:p>
            <a:r>
              <a:rPr lang="en-US" altLang="ko-KR" sz="1200" dirty="0"/>
              <a:t>	}</a:t>
            </a:r>
          </a:p>
          <a:p>
            <a:r>
              <a:rPr lang="en-US" altLang="ko-KR" sz="1200" dirty="0"/>
              <a:t>	</a:t>
            </a:r>
          </a:p>
          <a:p>
            <a:r>
              <a:rPr lang="en-US" altLang="ko-KR" sz="1200" dirty="0"/>
              <a:t>	// Update is called once per frame</a:t>
            </a:r>
          </a:p>
          <a:p>
            <a:r>
              <a:rPr lang="en-US" altLang="ko-KR" sz="1200" dirty="0"/>
              <a:t>	void Update () </a:t>
            </a:r>
          </a:p>
          <a:p>
            <a:r>
              <a:rPr lang="en-US" altLang="ko-KR" sz="1200" dirty="0"/>
              <a:t>	{</a:t>
            </a:r>
          </a:p>
          <a:p>
            <a:r>
              <a:rPr lang="en-US" altLang="ko-KR" sz="1200" dirty="0"/>
              <a:t>		//Vector3 pos = </a:t>
            </a:r>
            <a:r>
              <a:rPr lang="en-US" altLang="ko-KR" sz="1200" dirty="0" err="1"/>
              <a:t>target.transform.position</a:t>
            </a:r>
            <a:r>
              <a:rPr lang="en-US" altLang="ko-KR" sz="1200" dirty="0"/>
              <a:t> - offset;</a:t>
            </a:r>
          </a:p>
          <a:p>
            <a:r>
              <a:rPr lang="en-US" altLang="ko-KR" sz="1200" dirty="0"/>
              <a:t>		//</a:t>
            </a:r>
            <a:r>
              <a:rPr lang="en-US" altLang="ko-KR" sz="1200" dirty="0" err="1"/>
              <a:t>this.transform.position</a:t>
            </a:r>
            <a:r>
              <a:rPr lang="en-US" altLang="ko-KR" sz="1200" dirty="0"/>
              <a:t> = Vector3.Lerp (</a:t>
            </a:r>
            <a:r>
              <a:rPr lang="en-US" altLang="ko-KR" sz="1200" dirty="0" err="1"/>
              <a:t>this.transform.position</a:t>
            </a:r>
            <a:r>
              <a:rPr lang="en-US" altLang="ko-KR" sz="1200" dirty="0"/>
              <a:t>, pos, 1.5f);</a:t>
            </a:r>
          </a:p>
          <a:p>
            <a:r>
              <a:rPr lang="en-US" altLang="ko-KR" sz="1200" dirty="0"/>
              <a:t>		</a:t>
            </a:r>
            <a:r>
              <a:rPr lang="en-US" altLang="ko-KR" sz="1200" dirty="0" err="1"/>
              <a:t>transform.position</a:t>
            </a:r>
            <a:r>
              <a:rPr lang="en-US" altLang="ko-KR" sz="1200" dirty="0"/>
              <a:t> = Vector3.MoveTowards(</a:t>
            </a:r>
            <a:r>
              <a:rPr lang="en-US" altLang="ko-KR" sz="1200" dirty="0" err="1"/>
              <a:t>target.transform.position</a:t>
            </a:r>
            <a:r>
              <a:rPr lang="en-US" altLang="ko-KR" sz="1200" dirty="0"/>
              <a:t>, new Vector3(0,0,target.position.z),</a:t>
            </a:r>
            <a:r>
              <a:rPr lang="en-US" altLang="ko-KR" sz="1200" dirty="0" err="1"/>
              <a:t>Time.deltaTime</a:t>
            </a:r>
            <a:r>
              <a:rPr lang="en-US" altLang="ko-KR" sz="1200" dirty="0"/>
              <a:t>);</a:t>
            </a:r>
          </a:p>
          <a:p>
            <a:r>
              <a:rPr lang="en-US" altLang="ko-KR" sz="1200" dirty="0"/>
              <a:t>	}             }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904851" y="1772816"/>
            <a:ext cx="12218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err="1">
                <a:solidFill>
                  <a:srgbClr val="0066FF"/>
                </a:solidFill>
              </a:rPr>
              <a:t>Camera.cs</a:t>
            </a:r>
            <a:endParaRPr lang="ko-KR" altLang="en-US" sz="1600" b="1" dirty="0">
              <a:solidFill>
                <a:srgbClr val="0066FF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753512" y="1772816"/>
            <a:ext cx="31918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66FF"/>
                </a:solidFill>
              </a:rPr>
              <a:t> _scene</a:t>
            </a:r>
            <a:r>
              <a:rPr lang="ko-KR" altLang="en-US" dirty="0">
                <a:solidFill>
                  <a:srgbClr val="0066FF"/>
                </a:solidFill>
              </a:rPr>
              <a:t>이라는 </a:t>
            </a:r>
            <a:r>
              <a:rPr lang="en-US" altLang="ko-KR" dirty="0">
                <a:solidFill>
                  <a:srgbClr val="0066FF"/>
                </a:solidFill>
              </a:rPr>
              <a:t> Game Object</a:t>
            </a:r>
            <a:r>
              <a:rPr lang="ko-KR" altLang="en-US" dirty="0">
                <a:solidFill>
                  <a:srgbClr val="0066FF"/>
                </a:solidFill>
              </a:rPr>
              <a:t>에 적용</a:t>
            </a:r>
            <a:r>
              <a:rPr lang="en-US" altLang="ko-KR" dirty="0">
                <a:solidFill>
                  <a:srgbClr val="0066FF"/>
                </a:solidFill>
              </a:rPr>
              <a:t>.</a:t>
            </a:r>
            <a:endParaRPr lang="ko-KR" altLang="en-US" dirty="0">
              <a:solidFill>
                <a:srgbClr val="0066FF"/>
              </a:solidFill>
            </a:endParaRPr>
          </a:p>
        </p:txBody>
      </p:sp>
      <p:sp>
        <p:nvSpPr>
          <p:cNvPr id="12" name="오른쪽 화살표 11"/>
          <p:cNvSpPr/>
          <p:nvPr/>
        </p:nvSpPr>
        <p:spPr>
          <a:xfrm>
            <a:off x="8200995" y="1844824"/>
            <a:ext cx="432048" cy="216024"/>
          </a:xfrm>
          <a:prstGeom prst="rightArrow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1AEAD4A-61AF-44F3-8D3E-BE00D13DE385}"/>
              </a:ext>
            </a:extLst>
          </p:cNvPr>
          <p:cNvSpPr/>
          <p:nvPr/>
        </p:nvSpPr>
        <p:spPr>
          <a:xfrm>
            <a:off x="6888088" y="2492896"/>
            <a:ext cx="3960440" cy="3754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chemeClr val="tx1"/>
                </a:solidFill>
              </a:rPr>
              <a:t>위의 카메라 코드를 사용하지 못해 다시 짰던 코드입니다</a:t>
            </a:r>
            <a:r>
              <a:rPr lang="en-US" altLang="ko-KR" dirty="0">
                <a:solidFill>
                  <a:schemeClr val="tx1"/>
                </a:solidFill>
              </a:rPr>
              <a:t>. </a:t>
            </a:r>
            <a:r>
              <a:rPr lang="ko-KR" altLang="en-US" dirty="0">
                <a:solidFill>
                  <a:schemeClr val="tx1"/>
                </a:solidFill>
              </a:rPr>
              <a:t>이 코드는 </a:t>
            </a:r>
            <a:r>
              <a:rPr lang="en-US" altLang="ko-KR" dirty="0">
                <a:solidFill>
                  <a:schemeClr val="tx1"/>
                </a:solidFill>
              </a:rPr>
              <a:t>target</a:t>
            </a:r>
            <a:r>
              <a:rPr lang="ko-KR" altLang="en-US" dirty="0">
                <a:solidFill>
                  <a:schemeClr val="tx1"/>
                </a:solidFill>
              </a:rPr>
              <a:t>을 정해 </a:t>
            </a:r>
            <a:r>
              <a:rPr lang="en-US" altLang="ko-KR" dirty="0">
                <a:solidFill>
                  <a:schemeClr val="tx1"/>
                </a:solidFill>
              </a:rPr>
              <a:t>target</a:t>
            </a:r>
            <a:r>
              <a:rPr lang="ko-KR" altLang="en-US" dirty="0">
                <a:solidFill>
                  <a:schemeClr val="tx1"/>
                </a:solidFill>
              </a:rPr>
              <a:t>의 위치를 따라가게 하는 코드입니다</a:t>
            </a:r>
            <a:r>
              <a:rPr lang="en-US" altLang="ko-KR" dirty="0">
                <a:solidFill>
                  <a:schemeClr val="tx1"/>
                </a:solidFill>
              </a:rPr>
              <a:t>. Target</a:t>
            </a:r>
            <a:r>
              <a:rPr lang="ko-KR" altLang="en-US" dirty="0">
                <a:solidFill>
                  <a:schemeClr val="tx1"/>
                </a:solidFill>
              </a:rPr>
              <a:t>을 </a:t>
            </a:r>
            <a:r>
              <a:rPr lang="en-US" altLang="ko-KR" dirty="0">
                <a:solidFill>
                  <a:schemeClr val="tx1"/>
                </a:solidFill>
              </a:rPr>
              <a:t>player</a:t>
            </a:r>
            <a:r>
              <a:rPr lang="ko-KR" altLang="en-US" dirty="0">
                <a:solidFill>
                  <a:schemeClr val="tx1"/>
                </a:solidFill>
              </a:rPr>
              <a:t>로 정해 </a:t>
            </a:r>
            <a:r>
              <a:rPr lang="en-US" altLang="ko-KR" dirty="0">
                <a:solidFill>
                  <a:schemeClr val="tx1"/>
                </a:solidFill>
              </a:rPr>
              <a:t>player</a:t>
            </a:r>
            <a:r>
              <a:rPr lang="ko-KR" altLang="en-US" dirty="0">
                <a:solidFill>
                  <a:schemeClr val="tx1"/>
                </a:solidFill>
              </a:rPr>
              <a:t>를 따라가도록 설정했습니다</a:t>
            </a:r>
            <a:r>
              <a:rPr lang="en-US" altLang="ko-KR" dirty="0">
                <a:solidFill>
                  <a:schemeClr val="tx1"/>
                </a:solidFill>
              </a:rPr>
              <a:t>. </a:t>
            </a:r>
            <a:r>
              <a:rPr lang="ko-KR" altLang="en-US" dirty="0">
                <a:solidFill>
                  <a:schemeClr val="tx1"/>
                </a:solidFill>
              </a:rPr>
              <a:t>하지만 이 코드의 문제는 </a:t>
            </a:r>
            <a:r>
              <a:rPr lang="en-US" altLang="ko-KR" dirty="0">
                <a:solidFill>
                  <a:schemeClr val="tx1"/>
                </a:solidFill>
              </a:rPr>
              <a:t>player</a:t>
            </a:r>
            <a:r>
              <a:rPr lang="ko-KR" altLang="en-US" dirty="0">
                <a:solidFill>
                  <a:schemeClr val="tx1"/>
                </a:solidFill>
              </a:rPr>
              <a:t>의 모든 위치를 따라간다는 점이었습니다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좌우로 움직이는 </a:t>
            </a:r>
            <a:r>
              <a:rPr lang="en-US" altLang="ko-KR" dirty="0">
                <a:solidFill>
                  <a:schemeClr val="tx1"/>
                </a:solidFill>
              </a:rPr>
              <a:t>player</a:t>
            </a:r>
            <a:r>
              <a:rPr lang="ko-KR" altLang="en-US" dirty="0">
                <a:solidFill>
                  <a:schemeClr val="tx1"/>
                </a:solidFill>
              </a:rPr>
              <a:t>의 위치를 따라가게 되면 </a:t>
            </a:r>
            <a:r>
              <a:rPr lang="en-US" altLang="ko-KR" dirty="0">
                <a:solidFill>
                  <a:schemeClr val="tx1"/>
                </a:solidFill>
              </a:rPr>
              <a:t>_scene </a:t>
            </a:r>
            <a:r>
              <a:rPr lang="ko-KR" altLang="en-US" dirty="0">
                <a:solidFill>
                  <a:schemeClr val="tx1"/>
                </a:solidFill>
              </a:rPr>
              <a:t>안에 존재하는 아이템 </a:t>
            </a:r>
            <a:r>
              <a:rPr lang="en-US" altLang="ko-KR" dirty="0">
                <a:solidFill>
                  <a:schemeClr val="tx1"/>
                </a:solidFill>
              </a:rPr>
              <a:t>generator</a:t>
            </a:r>
            <a:r>
              <a:rPr lang="ko-KR" altLang="en-US" dirty="0">
                <a:solidFill>
                  <a:schemeClr val="tx1"/>
                </a:solidFill>
              </a:rPr>
              <a:t>도 함께 움직이게 되어 아이템이 항상 </a:t>
            </a:r>
            <a:r>
              <a:rPr lang="en-US" altLang="ko-KR" dirty="0">
                <a:solidFill>
                  <a:schemeClr val="tx1"/>
                </a:solidFill>
              </a:rPr>
              <a:t>player</a:t>
            </a:r>
            <a:r>
              <a:rPr lang="ko-KR" altLang="en-US" dirty="0">
                <a:solidFill>
                  <a:schemeClr val="tx1"/>
                </a:solidFill>
              </a:rPr>
              <a:t>의 앞에 뿌려지게 됩니다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교수님이 지적해 주셨던 문제가 야기되는 코드여서 사용할 수 없었습니다</a:t>
            </a:r>
            <a:r>
              <a:rPr lang="en-US" altLang="ko-KR" dirty="0">
                <a:solidFill>
                  <a:schemeClr val="tx1"/>
                </a:solidFill>
              </a:rPr>
              <a:t>. </a:t>
            </a:r>
            <a:r>
              <a:rPr lang="ko-KR" altLang="en-US" dirty="0">
                <a:solidFill>
                  <a:schemeClr val="tx1"/>
                </a:solidFill>
              </a:rPr>
              <a:t>이 문제를 해결하기 위해 </a:t>
            </a:r>
            <a:r>
              <a:rPr lang="en-US" altLang="ko-KR" dirty="0">
                <a:solidFill>
                  <a:schemeClr val="tx1"/>
                </a:solidFill>
              </a:rPr>
              <a:t>rigid body</a:t>
            </a:r>
            <a:r>
              <a:rPr lang="ko-KR" altLang="en-US" dirty="0">
                <a:solidFill>
                  <a:schemeClr val="tx1"/>
                </a:solidFill>
              </a:rPr>
              <a:t>를 설정하고 </a:t>
            </a:r>
            <a:r>
              <a:rPr lang="en-US" altLang="ko-KR" dirty="0">
                <a:solidFill>
                  <a:schemeClr val="tx1"/>
                </a:solidFill>
              </a:rPr>
              <a:t>constraints</a:t>
            </a:r>
            <a:r>
              <a:rPr lang="ko-KR" altLang="en-US" dirty="0">
                <a:solidFill>
                  <a:schemeClr val="tx1"/>
                </a:solidFill>
              </a:rPr>
              <a:t>를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통해 </a:t>
            </a:r>
            <a:r>
              <a:rPr lang="en-US" altLang="ko-KR" dirty="0">
                <a:solidFill>
                  <a:schemeClr val="tx1"/>
                </a:solidFill>
              </a:rPr>
              <a:t>x, z</a:t>
            </a:r>
            <a:r>
              <a:rPr lang="ko-KR" altLang="en-US" dirty="0">
                <a:solidFill>
                  <a:schemeClr val="tx1"/>
                </a:solidFill>
              </a:rPr>
              <a:t>의 </a:t>
            </a:r>
            <a:r>
              <a:rPr lang="en-US" altLang="ko-KR" dirty="0">
                <a:solidFill>
                  <a:schemeClr val="tx1"/>
                </a:solidFill>
              </a:rPr>
              <a:t>position</a:t>
            </a:r>
            <a:r>
              <a:rPr lang="ko-KR" altLang="en-US" dirty="0">
                <a:solidFill>
                  <a:schemeClr val="tx1"/>
                </a:solidFill>
              </a:rPr>
              <a:t>을 </a:t>
            </a:r>
            <a:r>
              <a:rPr lang="en-US" altLang="ko-KR" dirty="0">
                <a:solidFill>
                  <a:schemeClr val="tx1"/>
                </a:solidFill>
              </a:rPr>
              <a:t>Freeze</a:t>
            </a:r>
            <a:r>
              <a:rPr lang="ko-KR" altLang="en-US" dirty="0">
                <a:solidFill>
                  <a:schemeClr val="tx1"/>
                </a:solidFill>
              </a:rPr>
              <a:t> 시켰음에도 적용되지 않아 사용하지 못했습니다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15" name="Shape 134">
            <a:extLst>
              <a:ext uri="{FF2B5EF4-FFF2-40B4-BE49-F238E27FC236}">
                <a16:creationId xmlns:a16="http://schemas.microsoft.com/office/drawing/2014/main" id="{EBD3718D-B857-4513-9449-390F50C574C0}"/>
              </a:ext>
            </a:extLst>
          </p:cNvPr>
          <p:cNvSpPr txBox="1"/>
          <p:nvPr/>
        </p:nvSpPr>
        <p:spPr>
          <a:xfrm>
            <a:off x="1118665" y="1104454"/>
            <a:ext cx="5674021" cy="4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r>
              <a:rPr lang="ko-KR" altLang="en-US" sz="1800" b="1" dirty="0">
                <a:solidFill>
                  <a:srgbClr val="3F3F3F"/>
                </a:solidFill>
              </a:rPr>
              <a:t>카메라 코드의 시행 착오</a:t>
            </a:r>
            <a:endParaRPr sz="1800" b="1" i="0" u="none" strike="noStrike" cap="none" dirty="0">
              <a:solidFill>
                <a:srgbClr val="3F3F3F"/>
              </a:solidFill>
              <a:sym typeface="Arial"/>
            </a:endParaRPr>
          </a:p>
        </p:txBody>
      </p:sp>
      <p:sp>
        <p:nvSpPr>
          <p:cNvPr id="16" name="Shape 131">
            <a:extLst>
              <a:ext uri="{FF2B5EF4-FFF2-40B4-BE49-F238E27FC236}">
                <a16:creationId xmlns:a16="http://schemas.microsoft.com/office/drawing/2014/main" id="{D412FE60-AC25-4146-8F2F-C9979E52DA9F}"/>
              </a:ext>
            </a:extLst>
          </p:cNvPr>
          <p:cNvSpPr/>
          <p:nvPr/>
        </p:nvSpPr>
        <p:spPr>
          <a:xfrm>
            <a:off x="1417623" y="188640"/>
            <a:ext cx="3499609" cy="6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ko-KR" altLang="en-US" sz="2800" dirty="0">
                <a:solidFill>
                  <a:srgbClr val="2B243C"/>
                </a:solidFill>
              </a:rPr>
              <a:t>아쉬운 점</a:t>
            </a:r>
            <a:endParaRPr sz="2800" b="0" i="0" u="none" strike="noStrike" cap="none" dirty="0">
              <a:solidFill>
                <a:srgbClr val="2B243C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 txBox="1"/>
          <p:nvPr/>
        </p:nvSpPr>
        <p:spPr>
          <a:xfrm>
            <a:off x="536325" y="296751"/>
            <a:ext cx="1032900" cy="6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0" i="0" u="none" strike="noStrike" cap="none" dirty="0">
                <a:solidFill>
                  <a:srgbClr val="9B86BE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altLang="ko-KR" sz="2400" b="0" i="0" u="none" strike="noStrike" cap="none" dirty="0">
                <a:solidFill>
                  <a:srgbClr val="9B86BE"/>
                </a:solidFill>
                <a:latin typeface="Arial"/>
                <a:ea typeface="Arial"/>
                <a:cs typeface="Arial"/>
                <a:sym typeface="Arial"/>
              </a:rPr>
              <a:t>6</a:t>
            </a:r>
            <a:endParaRPr sz="2400" b="0" i="0" u="none" strike="noStrike" cap="none" dirty="0">
              <a:solidFill>
                <a:srgbClr val="9B86B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3" name="Shape 1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67427" y="296750"/>
            <a:ext cx="684900" cy="6849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Shape 134"/>
          <p:cNvSpPr txBox="1"/>
          <p:nvPr/>
        </p:nvSpPr>
        <p:spPr>
          <a:xfrm>
            <a:off x="1118665" y="1104454"/>
            <a:ext cx="5674021" cy="4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r>
              <a:rPr lang="ko-KR" altLang="en-US" sz="1800" b="1" dirty="0">
                <a:solidFill>
                  <a:srgbClr val="3F3F3F"/>
                </a:solidFill>
              </a:rPr>
              <a:t>낮은 버전으로 인해 </a:t>
            </a:r>
            <a:r>
              <a:rPr lang="en-US" sz="1800" b="1" dirty="0">
                <a:solidFill>
                  <a:srgbClr val="3F3F3F"/>
                </a:solidFill>
              </a:rPr>
              <a:t>UI</a:t>
            </a:r>
            <a:r>
              <a:rPr lang="ko-KR" altLang="en-US" sz="1800" b="1" dirty="0">
                <a:solidFill>
                  <a:srgbClr val="3F3F3F"/>
                </a:solidFill>
              </a:rPr>
              <a:t> </a:t>
            </a:r>
            <a:r>
              <a:rPr lang="en-US" altLang="ko-KR" sz="1800" b="1" dirty="0">
                <a:solidFill>
                  <a:srgbClr val="3F3F3F"/>
                </a:solidFill>
              </a:rPr>
              <a:t>system</a:t>
            </a:r>
            <a:r>
              <a:rPr lang="ko-KR" altLang="en-US" sz="1800" b="1" dirty="0">
                <a:solidFill>
                  <a:srgbClr val="3F3F3F"/>
                </a:solidFill>
              </a:rPr>
              <a:t>을 사용하지 못한 것 </a:t>
            </a:r>
            <a:endParaRPr sz="1800" b="1" i="0" u="none" strike="noStrike" cap="none" dirty="0">
              <a:solidFill>
                <a:srgbClr val="3F3F3F"/>
              </a:solidFill>
              <a:sym typeface="Arial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6C528D8-E436-4393-9891-652D6550F941}"/>
              </a:ext>
            </a:extLst>
          </p:cNvPr>
          <p:cNvSpPr/>
          <p:nvPr/>
        </p:nvSpPr>
        <p:spPr>
          <a:xfrm>
            <a:off x="1246704" y="5230123"/>
            <a:ext cx="976341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Unity 5</a:t>
            </a:r>
            <a:r>
              <a:rPr lang="ko-KR" altLang="en-US" dirty="0"/>
              <a:t>버전에서는 </a:t>
            </a:r>
            <a:r>
              <a:rPr lang="en-US" altLang="ko-KR" dirty="0"/>
              <a:t>UI system</a:t>
            </a:r>
            <a:r>
              <a:rPr lang="ko-KR" altLang="en-US" dirty="0"/>
              <a:t>이라는 버튼에 </a:t>
            </a:r>
            <a:r>
              <a:rPr lang="en-US" altLang="ko-KR" dirty="0"/>
              <a:t>scene</a:t>
            </a:r>
            <a:r>
              <a:rPr lang="ko-KR" altLang="en-US" dirty="0"/>
              <a:t>연결을 해주는 </a:t>
            </a:r>
            <a:r>
              <a:rPr lang="en-US" altLang="ko-KR" dirty="0"/>
              <a:t>system</a:t>
            </a:r>
            <a:r>
              <a:rPr lang="ko-KR" altLang="en-US" dirty="0"/>
              <a:t>이</a:t>
            </a:r>
            <a:r>
              <a:rPr lang="en-US" altLang="ko-KR" dirty="0"/>
              <a:t> </a:t>
            </a:r>
            <a:r>
              <a:rPr lang="ko-KR" altLang="en-US" dirty="0"/>
              <a:t>있습니다</a:t>
            </a:r>
            <a:r>
              <a:rPr lang="en-US" altLang="ko-KR" dirty="0"/>
              <a:t>. </a:t>
            </a:r>
            <a:r>
              <a:rPr lang="ko-KR" altLang="en-US" dirty="0"/>
              <a:t>하지만</a:t>
            </a:r>
            <a:r>
              <a:rPr lang="en-US" altLang="ko-KR" dirty="0"/>
              <a:t> </a:t>
            </a:r>
            <a:r>
              <a:rPr lang="ko-KR" altLang="en-US" dirty="0"/>
              <a:t>저희는 </a:t>
            </a:r>
            <a:r>
              <a:rPr lang="ko-KR" altLang="en-US" dirty="0" err="1"/>
              <a:t>Unity</a:t>
            </a:r>
            <a:r>
              <a:rPr lang="ko-KR" altLang="en-US" dirty="0"/>
              <a:t> 4.3.1 버전으로 게임을 제작하였습니다.  그러다 보니 </a:t>
            </a:r>
            <a:r>
              <a:rPr lang="en-US" altLang="ko-KR" dirty="0"/>
              <a:t>UI system</a:t>
            </a:r>
            <a:r>
              <a:rPr lang="ko-KR" altLang="en-US" dirty="0"/>
              <a:t>을 사용할 수 없어 버튼 이미지를 </a:t>
            </a:r>
            <a:r>
              <a:rPr lang="en-US" altLang="ko-KR" dirty="0"/>
              <a:t>sprit</a:t>
            </a:r>
            <a:r>
              <a:rPr lang="ko-KR" altLang="en-US" dirty="0"/>
              <a:t>로 만들어 </a:t>
            </a:r>
            <a:r>
              <a:rPr lang="en-US" altLang="ko-KR" dirty="0"/>
              <a:t>scene </a:t>
            </a:r>
            <a:r>
              <a:rPr lang="ko-KR" altLang="en-US" dirty="0"/>
              <a:t>연결하는 코드를 작성할 수 밖에 없었습니다</a:t>
            </a:r>
            <a:r>
              <a:rPr lang="en-US" altLang="ko-KR" dirty="0"/>
              <a:t>. UI system</a:t>
            </a:r>
            <a:r>
              <a:rPr lang="ko-KR" altLang="en-US" dirty="0"/>
              <a:t>이 있었으면 클릭 효과를 넣어 더 자연스러운 버튼</a:t>
            </a:r>
            <a:r>
              <a:rPr lang="en-US" altLang="ko-KR" dirty="0"/>
              <a:t> </a:t>
            </a:r>
            <a:r>
              <a:rPr lang="ko-KR" altLang="en-US" dirty="0"/>
              <a:t>이벤트를 연출할 수 있었겠지만 그러지 못한 점이 아쉬웠습니다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D32C8D6-7470-4B33-9594-561F82D64A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4360" y="1999197"/>
            <a:ext cx="3319331" cy="251366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9E47FAC-4F9C-4DFF-A8C1-626EDEF02D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6704" y="1999197"/>
            <a:ext cx="3319331" cy="25136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53FEA8B-F4A9-404E-9469-BEE310C8A8BB}"/>
              </a:ext>
            </a:extLst>
          </p:cNvPr>
          <p:cNvSpPr txBox="1"/>
          <p:nvPr/>
        </p:nvSpPr>
        <p:spPr>
          <a:xfrm>
            <a:off x="1773688" y="4561383"/>
            <a:ext cx="22653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&lt;Unity 5</a:t>
            </a:r>
            <a:r>
              <a:rPr lang="ko-KR" altLang="en-US" dirty="0"/>
              <a:t>버전 </a:t>
            </a:r>
            <a:r>
              <a:rPr lang="en-US" altLang="ko-KR" dirty="0"/>
              <a:t>- UI system&gt;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D30934-FB0A-4607-9615-A2814EE33B13}"/>
              </a:ext>
            </a:extLst>
          </p:cNvPr>
          <p:cNvSpPr txBox="1"/>
          <p:nvPr/>
        </p:nvSpPr>
        <p:spPr>
          <a:xfrm>
            <a:off x="7664609" y="4550189"/>
            <a:ext cx="26148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우리가 사용한 방법 </a:t>
            </a:r>
            <a:r>
              <a:rPr lang="en-US" altLang="ko-KR" dirty="0"/>
              <a:t>– sprite&gt; </a:t>
            </a:r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DA9DF13-F286-41BE-8626-3A39A706CE30}"/>
              </a:ext>
            </a:extLst>
          </p:cNvPr>
          <p:cNvSpPr/>
          <p:nvPr/>
        </p:nvSpPr>
        <p:spPr>
          <a:xfrm>
            <a:off x="8864082" y="2564904"/>
            <a:ext cx="1739609" cy="4071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Shape 131">
            <a:extLst>
              <a:ext uri="{FF2B5EF4-FFF2-40B4-BE49-F238E27FC236}">
                <a16:creationId xmlns:a16="http://schemas.microsoft.com/office/drawing/2014/main" id="{D6A45973-AB1E-467C-9DE3-42DECF7897EA}"/>
              </a:ext>
            </a:extLst>
          </p:cNvPr>
          <p:cNvSpPr/>
          <p:nvPr/>
        </p:nvSpPr>
        <p:spPr>
          <a:xfrm>
            <a:off x="1417623" y="188640"/>
            <a:ext cx="3499609" cy="6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ko-KR" altLang="en-US" sz="2800" dirty="0">
                <a:solidFill>
                  <a:srgbClr val="2B243C"/>
                </a:solidFill>
              </a:rPr>
              <a:t>아쉬운 점</a:t>
            </a:r>
            <a:endParaRPr sz="2800" b="0" i="0" u="none" strike="noStrike" cap="none" dirty="0">
              <a:solidFill>
                <a:srgbClr val="2B243C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14652269"/>
      </p:ext>
    </p:extLst>
  </p:cSld>
  <p:clrMapOvr>
    <a:masterClrMapping/>
  </p:clrMapOvr>
  <p:transition spd="slow">
    <p:fad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 txBox="1"/>
          <p:nvPr/>
        </p:nvSpPr>
        <p:spPr>
          <a:xfrm>
            <a:off x="536325" y="296751"/>
            <a:ext cx="1032900" cy="6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r>
              <a:rPr kumimoji="0" lang="en-US" altLang="ko-KR" sz="2400" b="0" i="0" u="none" strike="noStrike" kern="0" cap="none" spc="0" normalizeH="0" baseline="0" noProof="0" dirty="0">
                <a:ln>
                  <a:noFill/>
                </a:ln>
                <a:solidFill>
                  <a:srgbClr val="9B86BE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07</a:t>
            </a:r>
            <a:endParaRPr kumimoji="0" sz="2400" b="0" i="0" u="none" strike="noStrike" kern="0" cap="none" spc="0" normalizeH="0" baseline="0" noProof="0" dirty="0">
              <a:ln>
                <a:noFill/>
              </a:ln>
              <a:solidFill>
                <a:srgbClr val="9B86BE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Shape 131"/>
          <p:cNvSpPr/>
          <p:nvPr/>
        </p:nvSpPr>
        <p:spPr>
          <a:xfrm>
            <a:off x="1415480" y="174608"/>
            <a:ext cx="3499609" cy="6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tabLst/>
              <a:defRPr/>
            </a:pPr>
            <a:r>
              <a:rPr kumimoji="0" lang="ko-KR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2B243C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느낀 점</a:t>
            </a:r>
            <a:endParaRPr kumimoji="0" sz="2800" b="0" i="0" u="none" strike="noStrike" kern="0" cap="none" spc="0" normalizeH="0" baseline="0" noProof="0" dirty="0">
              <a:ln>
                <a:noFill/>
              </a:ln>
              <a:solidFill>
                <a:srgbClr val="2B243C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3" name="Shape 1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11624" y="296750"/>
            <a:ext cx="684900" cy="6849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Shape 134"/>
          <p:cNvSpPr txBox="1"/>
          <p:nvPr/>
        </p:nvSpPr>
        <p:spPr>
          <a:xfrm>
            <a:off x="947428" y="2060849"/>
            <a:ext cx="10297144" cy="33843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r>
              <a: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Unity</a:t>
            </a:r>
            <a:r>
              <a: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수업을 한 학기 동안 들으면서 게임을 만드는 것에 흥미가 생겼고 게임을 만들다 보니 더욱 더 </a:t>
            </a:r>
            <a:r>
              <a:rPr lang="ko-KR" altLang="en-US" sz="1800" dirty="0"/>
              <a:t>욕심이 생겨 퀄리티가 높은 게임을 만들 수 있게 되었습니다</a:t>
            </a:r>
            <a:r>
              <a:rPr lang="en-US" altLang="ko-KR" sz="1800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endParaRPr lang="en-US" altLang="ko-KR" sz="1800" dirty="0"/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r>
              <a: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처음에는 </a:t>
            </a:r>
            <a:r>
              <a: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unity</a:t>
            </a:r>
            <a:r>
              <a: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수업을 들은 내용을 통해서 게임을 만들 수 있을 까라는 </a:t>
            </a:r>
            <a:r>
              <a:rPr lang="ko-KR" altLang="en-US" sz="1800" dirty="0"/>
              <a:t>생각을 하며 너무 막연하다는 느낌을  많이 받았습니다</a:t>
            </a:r>
            <a:r>
              <a:rPr lang="en-US" altLang="ko-KR" sz="1800" dirty="0"/>
              <a:t>. </a:t>
            </a:r>
            <a:r>
              <a:rPr lang="ko-KR" altLang="en-US" sz="1800" dirty="0"/>
              <a:t>하지만</a:t>
            </a:r>
            <a:r>
              <a:rPr lang="en-US" altLang="ko-KR" sz="1800" dirty="0"/>
              <a:t>, </a:t>
            </a:r>
            <a:r>
              <a:rPr lang="ko-KR" altLang="en-US" sz="1800" dirty="0"/>
              <a:t>게임을 만들면 만들수록 결국에는 교수님께서 가르쳐 주신 기본적인 코드</a:t>
            </a:r>
            <a:r>
              <a:rPr lang="en-US" altLang="ko-KR" sz="1800" dirty="0"/>
              <a:t>, </a:t>
            </a:r>
            <a:r>
              <a:rPr lang="ko-KR" altLang="en-US" sz="1800" dirty="0"/>
              <a:t>기본적인 내용이 가장 유용하고 가장 잘 쓰인다는 것을 깨닫게 되었습니다</a:t>
            </a:r>
            <a:r>
              <a:rPr lang="en-US" altLang="ko-KR" sz="1800" dirty="0"/>
              <a:t>.</a:t>
            </a:r>
            <a:r>
              <a:rPr lang="ko-KR" altLang="en-US" sz="1800" dirty="0"/>
              <a:t> </a:t>
            </a:r>
            <a:endParaRPr lang="en-US" altLang="ko-KR" sz="1800" dirty="0"/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endParaRPr lang="en-US" altLang="ko-KR" sz="1800" dirty="0"/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r>
              <a:rPr lang="ko-KR" altLang="en-US" sz="1800" dirty="0"/>
              <a:t>앞으로도 어떤 어려운 것이 주어져도 기본적인 내용을 통해 만들 수 있을 것이라는 자신감도 얻게 되었습니다</a:t>
            </a:r>
            <a:r>
              <a:rPr lang="en-US" altLang="ko-KR" sz="1800" dirty="0"/>
              <a:t>.</a:t>
            </a:r>
            <a:r>
              <a:rPr lang="ko-KR" altLang="en-US" sz="1800" dirty="0"/>
              <a:t> </a:t>
            </a:r>
            <a:r>
              <a:rPr lang="en-US" altLang="ko-KR" sz="1800" dirty="0"/>
              <a:t>Unity</a:t>
            </a:r>
            <a:r>
              <a:rPr lang="ko-KR" altLang="en-US" sz="1800" dirty="0"/>
              <a:t>수업을 들으면서 많은 것을 얻게 된 것 같아서 뿌듯하게 한 학기를 마무리합니다</a:t>
            </a:r>
            <a:r>
              <a:rPr lang="en-US" altLang="ko-KR" sz="1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04202089"/>
      </p:ext>
    </p:extLst>
  </p:cSld>
  <p:clrMapOvr>
    <a:masterClrMapping/>
  </p:clrMapOvr>
  <p:transition spd="slow">
    <p:fad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6" name="Shape 536"/>
          <p:cNvGrpSpPr/>
          <p:nvPr/>
        </p:nvGrpSpPr>
        <p:grpSpPr>
          <a:xfrm>
            <a:off x="4596230" y="4256652"/>
            <a:ext cx="2999539" cy="138984"/>
            <a:chOff x="4596230" y="4256652"/>
            <a:chExt cx="2999539" cy="138984"/>
          </a:xfrm>
        </p:grpSpPr>
        <p:sp>
          <p:nvSpPr>
            <p:cNvPr id="537" name="Shape 537"/>
            <p:cNvSpPr/>
            <p:nvPr/>
          </p:nvSpPr>
          <p:spPr>
            <a:xfrm flipH="1">
              <a:off x="7456785" y="4256652"/>
              <a:ext cx="138984" cy="138984"/>
            </a:xfrm>
            <a:prstGeom prst="ellipse">
              <a:avLst/>
            </a:prstGeom>
            <a:solidFill>
              <a:srgbClr val="E9618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E96187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8" name="Shape 538"/>
            <p:cNvSpPr/>
            <p:nvPr/>
          </p:nvSpPr>
          <p:spPr>
            <a:xfrm flipH="1">
              <a:off x="7138946" y="4256652"/>
              <a:ext cx="138984" cy="138984"/>
            </a:xfrm>
            <a:prstGeom prst="ellipse">
              <a:avLst/>
            </a:prstGeom>
            <a:solidFill>
              <a:srgbClr val="AF9DC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9" name="Shape 539"/>
            <p:cNvSpPr/>
            <p:nvPr/>
          </p:nvSpPr>
          <p:spPr>
            <a:xfrm flipH="1">
              <a:off x="6821107" y="4256652"/>
              <a:ext cx="138984" cy="138984"/>
            </a:xfrm>
            <a:prstGeom prst="ellipse">
              <a:avLst/>
            </a:prstGeom>
            <a:solidFill>
              <a:srgbClr val="FAC76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0" name="Shape 540"/>
            <p:cNvSpPr/>
            <p:nvPr/>
          </p:nvSpPr>
          <p:spPr>
            <a:xfrm flipH="1">
              <a:off x="6503267" y="4256652"/>
              <a:ext cx="138984" cy="138984"/>
            </a:xfrm>
            <a:prstGeom prst="ellipse">
              <a:avLst/>
            </a:prstGeom>
            <a:solidFill>
              <a:srgbClr val="F5AD8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1" name="Shape 541"/>
            <p:cNvSpPr/>
            <p:nvPr/>
          </p:nvSpPr>
          <p:spPr>
            <a:xfrm flipH="1">
              <a:off x="6185427" y="4256652"/>
              <a:ext cx="138984" cy="138984"/>
            </a:xfrm>
            <a:prstGeom prst="ellipse">
              <a:avLst/>
            </a:prstGeom>
            <a:solidFill>
              <a:srgbClr val="9B86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2" name="Shape 542"/>
            <p:cNvSpPr/>
            <p:nvPr/>
          </p:nvSpPr>
          <p:spPr>
            <a:xfrm flipH="1">
              <a:off x="5867587" y="4256652"/>
              <a:ext cx="138984" cy="138984"/>
            </a:xfrm>
            <a:prstGeom prst="ellipse">
              <a:avLst/>
            </a:prstGeom>
            <a:solidFill>
              <a:srgbClr val="C17C5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3" name="Shape 543"/>
            <p:cNvSpPr/>
            <p:nvPr/>
          </p:nvSpPr>
          <p:spPr>
            <a:xfrm flipH="1">
              <a:off x="5549748" y="4256652"/>
              <a:ext cx="138984" cy="138984"/>
            </a:xfrm>
            <a:prstGeom prst="ellipse">
              <a:avLst/>
            </a:prstGeom>
            <a:solidFill>
              <a:srgbClr val="FAC76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4" name="Shape 544"/>
            <p:cNvSpPr/>
            <p:nvPr/>
          </p:nvSpPr>
          <p:spPr>
            <a:xfrm flipH="1">
              <a:off x="5231909" y="4256652"/>
              <a:ext cx="138984" cy="138984"/>
            </a:xfrm>
            <a:prstGeom prst="ellipse">
              <a:avLst/>
            </a:prstGeom>
            <a:solidFill>
              <a:srgbClr val="F3986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5" name="Shape 545"/>
            <p:cNvSpPr/>
            <p:nvPr/>
          </p:nvSpPr>
          <p:spPr>
            <a:xfrm flipH="1">
              <a:off x="4914069" y="4256652"/>
              <a:ext cx="138984" cy="138984"/>
            </a:xfrm>
            <a:prstGeom prst="ellipse">
              <a:avLst/>
            </a:prstGeom>
            <a:solidFill>
              <a:srgbClr val="CB43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6" name="Shape 546"/>
            <p:cNvSpPr/>
            <p:nvPr/>
          </p:nvSpPr>
          <p:spPr>
            <a:xfrm flipH="1">
              <a:off x="4596230" y="4256652"/>
              <a:ext cx="138984" cy="138984"/>
            </a:xfrm>
            <a:prstGeom prst="ellipse">
              <a:avLst/>
            </a:prstGeom>
            <a:solidFill>
              <a:srgbClr val="5C4D7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47" name="Shape 547"/>
          <p:cNvSpPr txBox="1"/>
          <p:nvPr/>
        </p:nvSpPr>
        <p:spPr>
          <a:xfrm>
            <a:off x="5807298" y="2462363"/>
            <a:ext cx="577401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ko-KR" sz="3600" b="0" i="0" u="none" strike="noStrike" cap="none">
                <a:solidFill>
                  <a:srgbClr val="9B86BE"/>
                </a:solidFill>
                <a:latin typeface="Arial"/>
                <a:ea typeface="Arial"/>
                <a:cs typeface="Arial"/>
                <a:sym typeface="Arial"/>
              </a:rPr>
              <a:t>끝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8" name="Shape 548"/>
          <p:cNvSpPr/>
          <p:nvPr/>
        </p:nvSpPr>
        <p:spPr>
          <a:xfrm>
            <a:off x="4295800" y="2864252"/>
            <a:ext cx="3732018" cy="1234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ko-KR" sz="5400" b="0" i="0" u="none" strike="noStrike" cap="none" dirty="0">
                <a:solidFill>
                  <a:srgbClr val="2B243C"/>
                </a:solidFill>
                <a:latin typeface="Arial"/>
                <a:ea typeface="Arial"/>
                <a:cs typeface="Arial"/>
                <a:sym typeface="Arial"/>
              </a:rPr>
              <a:t>감</a:t>
            </a:r>
            <a:r>
              <a:rPr lang="ko-KR" altLang="en-US" sz="5400" b="0" i="0" u="none" strike="noStrike" cap="none" dirty="0">
                <a:solidFill>
                  <a:srgbClr val="2B243C"/>
                </a:solidFill>
                <a:latin typeface="Arial"/>
                <a:ea typeface="Arial"/>
                <a:cs typeface="Arial"/>
                <a:sym typeface="Arial"/>
              </a:rPr>
              <a:t>사</a:t>
            </a:r>
            <a:r>
              <a:rPr lang="ko-KR" sz="5400" b="0" i="0" u="none" strike="noStrike" cap="none" dirty="0">
                <a:solidFill>
                  <a:srgbClr val="2B243C"/>
                </a:solidFill>
                <a:latin typeface="Arial"/>
                <a:ea typeface="Arial"/>
                <a:cs typeface="Arial"/>
                <a:sym typeface="Arial"/>
              </a:rPr>
              <a:t>합니다</a:t>
            </a:r>
            <a:endParaRPr sz="5400" b="0" i="0" u="none" strike="noStrike" cap="none" dirty="0">
              <a:solidFill>
                <a:srgbClr val="2B243C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 txBox="1"/>
          <p:nvPr/>
        </p:nvSpPr>
        <p:spPr>
          <a:xfrm>
            <a:off x="536325" y="296751"/>
            <a:ext cx="1032900" cy="6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0" i="0" u="none" strike="noStrike" cap="none">
                <a:solidFill>
                  <a:srgbClr val="9B86BE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sz="2400" b="0" i="0" u="none" strike="noStrike" cap="none">
              <a:solidFill>
                <a:srgbClr val="9B86B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Shape 122"/>
          <p:cNvSpPr/>
          <p:nvPr/>
        </p:nvSpPr>
        <p:spPr>
          <a:xfrm>
            <a:off x="1417628" y="296750"/>
            <a:ext cx="3396599" cy="6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50000"/>
              </a:lnSpc>
              <a:buSzPts val="2800"/>
            </a:pPr>
            <a:r>
              <a:rPr lang="ko-KR" altLang="en-US" sz="2800" dirty="0">
                <a:solidFill>
                  <a:srgbClr val="3F3F3F"/>
                </a:solidFill>
              </a:rPr>
              <a:t>결과물 화면 캡처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5" name="Shape 1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02988" y="296750"/>
            <a:ext cx="684900" cy="68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그림 8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1594EE05-1429-45F6-8C4A-9E16EB94E5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3771" y="1340768"/>
            <a:ext cx="3750456" cy="224063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FC947A7-B2F8-4DBD-BEA8-1AB5BFAA40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0056" y="1340768"/>
            <a:ext cx="3776302" cy="223224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AC67AB2-922A-4D6C-98FF-EC7237C4ED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6126" y="4077072"/>
            <a:ext cx="3773730" cy="223224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6F0F5FA-E1C9-47A1-BB1A-EBFF864EE01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07939" y="4077072"/>
            <a:ext cx="3768419" cy="223224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2E0B35D-86D9-46C6-AAB6-3A83632CE660}"/>
              </a:ext>
            </a:extLst>
          </p:cNvPr>
          <p:cNvSpPr txBox="1"/>
          <p:nvPr/>
        </p:nvSpPr>
        <p:spPr>
          <a:xfrm>
            <a:off x="1919536" y="3645024"/>
            <a:ext cx="19191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레벨 </a:t>
            </a:r>
            <a:r>
              <a:rPr lang="en-US" altLang="ko-KR" dirty="0"/>
              <a:t>3 </a:t>
            </a:r>
            <a:r>
              <a:rPr lang="ko-KR" altLang="en-US" dirty="0"/>
              <a:t>재료 설명 화면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0C06546-8D74-4993-A8A4-DBDEC4AD67C8}"/>
              </a:ext>
            </a:extLst>
          </p:cNvPr>
          <p:cNvSpPr txBox="1"/>
          <p:nvPr/>
        </p:nvSpPr>
        <p:spPr>
          <a:xfrm>
            <a:off x="7826010" y="3645024"/>
            <a:ext cx="15103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레벨 </a:t>
            </a:r>
            <a:r>
              <a:rPr lang="en-US" altLang="ko-KR" dirty="0"/>
              <a:t>3 </a:t>
            </a:r>
            <a:r>
              <a:rPr lang="ko-KR" altLang="en-US" dirty="0"/>
              <a:t>게임 화면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9E4B899-AEBA-4F9D-B194-C6E85F2C137A}"/>
              </a:ext>
            </a:extLst>
          </p:cNvPr>
          <p:cNvSpPr txBox="1"/>
          <p:nvPr/>
        </p:nvSpPr>
        <p:spPr>
          <a:xfrm>
            <a:off x="1919535" y="6369049"/>
            <a:ext cx="17395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레벨 </a:t>
            </a:r>
            <a:r>
              <a:rPr lang="en-US" altLang="ko-KR" dirty="0"/>
              <a:t>3 </a:t>
            </a:r>
            <a:r>
              <a:rPr lang="ko-KR" altLang="en-US" dirty="0"/>
              <a:t>졌을 때 화면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A31ED84-8D9A-4D45-9BA3-D40FD77F29A8}"/>
              </a:ext>
            </a:extLst>
          </p:cNvPr>
          <p:cNvSpPr txBox="1"/>
          <p:nvPr/>
        </p:nvSpPr>
        <p:spPr>
          <a:xfrm>
            <a:off x="7528649" y="6369048"/>
            <a:ext cx="19191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레벨 </a:t>
            </a:r>
            <a:r>
              <a:rPr lang="en-US" altLang="ko-KR" dirty="0"/>
              <a:t>3 </a:t>
            </a:r>
            <a:r>
              <a:rPr lang="ko-KR" altLang="en-US" dirty="0"/>
              <a:t>이겼을 때 화면</a:t>
            </a:r>
          </a:p>
        </p:txBody>
      </p:sp>
      <p:pic>
        <p:nvPicPr>
          <p:cNvPr id="3" name="그림 2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B493AFAA-AFD8-4CF5-BD16-0A9C4489C0D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2775" y="1340767"/>
            <a:ext cx="3747081" cy="2232247"/>
          </a:xfrm>
          <a:prstGeom prst="rect">
            <a:avLst/>
          </a:prstGeom>
        </p:spPr>
      </p:pic>
      <p:pic>
        <p:nvPicPr>
          <p:cNvPr id="6" name="그림 5" descr="테이블, 실내이(가) 표시된 사진&#10;&#10;매우 높은 신뢰도로 생성된 설명">
            <a:extLst>
              <a:ext uri="{FF2B5EF4-FFF2-40B4-BE49-F238E27FC236}">
                <a16:creationId xmlns:a16="http://schemas.microsoft.com/office/drawing/2014/main" id="{8032EAB3-3856-4B2A-92FC-079EFD77887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00057" y="1340767"/>
            <a:ext cx="3776302" cy="2232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350286"/>
      </p:ext>
    </p:extLst>
  </p:cSld>
  <p:clrMapOvr>
    <a:masterClrMapping/>
  </p:clrMapOvr>
  <p:transition spd="slow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 txBox="1"/>
          <p:nvPr/>
        </p:nvSpPr>
        <p:spPr>
          <a:xfrm>
            <a:off x="536325" y="296751"/>
            <a:ext cx="1032900" cy="6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0" i="0" u="none" strike="noStrike" cap="none">
                <a:solidFill>
                  <a:srgbClr val="9B86BE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sz="2400" b="0" i="0" u="none" strike="noStrike" cap="none">
              <a:solidFill>
                <a:srgbClr val="9B86B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Shape 122"/>
          <p:cNvSpPr/>
          <p:nvPr/>
        </p:nvSpPr>
        <p:spPr>
          <a:xfrm>
            <a:off x="1417628" y="296750"/>
            <a:ext cx="3396599" cy="6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50000"/>
              </a:lnSpc>
              <a:buSzPts val="2800"/>
            </a:pPr>
            <a:r>
              <a:rPr lang="ko-KR" altLang="en-US" sz="2800" dirty="0">
                <a:solidFill>
                  <a:srgbClr val="3F3F3F"/>
                </a:solidFill>
              </a:rPr>
              <a:t>결과물 화면 캡처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5" name="Shape 1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02988" y="296750"/>
            <a:ext cx="684900" cy="68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그림 8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1594EE05-1429-45F6-8C4A-9E16EB94E5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3771" y="1340768"/>
            <a:ext cx="3750456" cy="224063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FC947A7-B2F8-4DBD-BEA8-1AB5BFAA40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0056" y="1340768"/>
            <a:ext cx="3776302" cy="223224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AC67AB2-922A-4D6C-98FF-EC7237C4ED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6126" y="4077072"/>
            <a:ext cx="3773730" cy="223224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6F0F5FA-E1C9-47A1-BB1A-EBFF864EE01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07939" y="4077072"/>
            <a:ext cx="3768419" cy="223224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2E0B35D-86D9-46C6-AAB6-3A83632CE660}"/>
              </a:ext>
            </a:extLst>
          </p:cNvPr>
          <p:cNvSpPr txBox="1"/>
          <p:nvPr/>
        </p:nvSpPr>
        <p:spPr>
          <a:xfrm>
            <a:off x="1919536" y="3645024"/>
            <a:ext cx="19191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레벨 </a:t>
            </a:r>
            <a:r>
              <a:rPr lang="en-US" altLang="ko-KR" dirty="0"/>
              <a:t>4 </a:t>
            </a:r>
            <a:r>
              <a:rPr lang="ko-KR" altLang="en-US" dirty="0"/>
              <a:t>재료 설명 화면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0C06546-8D74-4993-A8A4-DBDEC4AD67C8}"/>
              </a:ext>
            </a:extLst>
          </p:cNvPr>
          <p:cNvSpPr txBox="1"/>
          <p:nvPr/>
        </p:nvSpPr>
        <p:spPr>
          <a:xfrm>
            <a:off x="7826010" y="3645024"/>
            <a:ext cx="15103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레벨 </a:t>
            </a:r>
            <a:r>
              <a:rPr lang="en-US" altLang="ko-KR" dirty="0"/>
              <a:t>4 </a:t>
            </a:r>
            <a:r>
              <a:rPr lang="ko-KR" altLang="en-US" dirty="0"/>
              <a:t>게임 화면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9E4B899-AEBA-4F9D-B194-C6E85F2C137A}"/>
              </a:ext>
            </a:extLst>
          </p:cNvPr>
          <p:cNvSpPr txBox="1"/>
          <p:nvPr/>
        </p:nvSpPr>
        <p:spPr>
          <a:xfrm>
            <a:off x="1919535" y="6369049"/>
            <a:ext cx="17395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레벨 </a:t>
            </a:r>
            <a:r>
              <a:rPr lang="en-US" altLang="ko-KR" dirty="0"/>
              <a:t>4 </a:t>
            </a:r>
            <a:r>
              <a:rPr lang="ko-KR" altLang="en-US" dirty="0"/>
              <a:t>졌을 때 화면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A31ED84-8D9A-4D45-9BA3-D40FD77F29A8}"/>
              </a:ext>
            </a:extLst>
          </p:cNvPr>
          <p:cNvSpPr txBox="1"/>
          <p:nvPr/>
        </p:nvSpPr>
        <p:spPr>
          <a:xfrm>
            <a:off x="7528649" y="6369048"/>
            <a:ext cx="19191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레벨 </a:t>
            </a:r>
            <a:r>
              <a:rPr lang="en-US" altLang="ko-KR" dirty="0"/>
              <a:t>4 </a:t>
            </a:r>
            <a:r>
              <a:rPr lang="ko-KR" altLang="en-US" dirty="0"/>
              <a:t>이겼을 때 화면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6A3398A-0EF1-49FC-A1AB-CEB463107FB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9813" y="1340768"/>
            <a:ext cx="3750044" cy="2232248"/>
          </a:xfrm>
          <a:prstGeom prst="rect">
            <a:avLst/>
          </a:prstGeom>
        </p:spPr>
      </p:pic>
      <p:pic>
        <p:nvPicPr>
          <p:cNvPr id="6" name="그림 5" descr="하늘, 담장, 실외이(가) 표시된 사진&#10;&#10;매우 높은 신뢰도로 생성된 설명">
            <a:extLst>
              <a:ext uri="{FF2B5EF4-FFF2-40B4-BE49-F238E27FC236}">
                <a16:creationId xmlns:a16="http://schemas.microsoft.com/office/drawing/2014/main" id="{7EABC4F5-102D-486E-A83D-663E4685633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00057" y="1340768"/>
            <a:ext cx="3776302" cy="230425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909F29F-785D-4946-B030-17949A0DD2C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00056" y="4077072"/>
            <a:ext cx="3773731" cy="2232248"/>
          </a:xfrm>
          <a:prstGeom prst="rect">
            <a:avLst/>
          </a:prstGeom>
        </p:spPr>
      </p:pic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B015FD28-5C6A-4C1C-AA1E-C5230394819A}"/>
              </a:ext>
            </a:extLst>
          </p:cNvPr>
          <p:cNvSpPr/>
          <p:nvPr/>
        </p:nvSpPr>
        <p:spPr>
          <a:xfrm>
            <a:off x="10419989" y="5841267"/>
            <a:ext cx="320264" cy="245040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DC061A-F666-4AD3-924F-8FEFC8F3D383}"/>
              </a:ext>
            </a:extLst>
          </p:cNvPr>
          <p:cNvSpPr txBox="1"/>
          <p:nvPr/>
        </p:nvSpPr>
        <p:spPr>
          <a:xfrm>
            <a:off x="10732946" y="5732955"/>
            <a:ext cx="14590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마지막 레벨이므로</a:t>
            </a:r>
            <a:endParaRPr lang="en-US" altLang="ko-KR" sz="1200" dirty="0"/>
          </a:p>
          <a:p>
            <a:r>
              <a:rPr lang="en-US" altLang="ko-KR" sz="1200" dirty="0"/>
              <a:t>Next level </a:t>
            </a:r>
            <a:r>
              <a:rPr lang="ko-KR" altLang="en-US" sz="1200" dirty="0"/>
              <a:t>버튼 </a:t>
            </a:r>
            <a:r>
              <a:rPr lang="en-US" altLang="ko-KR" sz="1200" dirty="0"/>
              <a:t>x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821804381"/>
      </p:ext>
    </p:extLst>
  </p:cSld>
  <p:clrMapOvr>
    <a:masterClrMapping/>
  </p:clrMapOvr>
  <p:transition spd="slow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 txBox="1"/>
          <p:nvPr/>
        </p:nvSpPr>
        <p:spPr>
          <a:xfrm>
            <a:off x="536325" y="296751"/>
            <a:ext cx="1032900" cy="6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0" i="0" u="none" strike="noStrike" cap="none">
                <a:solidFill>
                  <a:srgbClr val="9B86BE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sz="2400" b="0" i="0" u="none" strike="noStrike" cap="none">
              <a:solidFill>
                <a:srgbClr val="9B86B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3" name="Shape 1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68090" y="296750"/>
            <a:ext cx="684900" cy="6849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Shape 134"/>
          <p:cNvSpPr txBox="1"/>
          <p:nvPr/>
        </p:nvSpPr>
        <p:spPr>
          <a:xfrm>
            <a:off x="1135900" y="998101"/>
            <a:ext cx="4023996" cy="4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r>
              <a:rPr lang="ko-KR" altLang="en-US" sz="1800" b="1" i="0" u="none" strike="noStrike" cap="none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직접 만든 </a:t>
            </a:r>
            <a:r>
              <a:rPr lang="ko-KR" sz="1800" b="1" i="0" u="none" strike="noStrike" cap="none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모델링 아이템 설명</a:t>
            </a:r>
            <a:endParaRPr sz="1800" b="1" i="0" u="none" strike="noStrike" cap="none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Shape 149">
            <a:extLst>
              <a:ext uri="{FF2B5EF4-FFF2-40B4-BE49-F238E27FC236}">
                <a16:creationId xmlns:a16="http://schemas.microsoft.com/office/drawing/2014/main" id="{4AE7DBD5-639A-4CC9-B129-16CA25CBC93A}"/>
              </a:ext>
            </a:extLst>
          </p:cNvPr>
          <p:cNvSpPr/>
          <p:nvPr/>
        </p:nvSpPr>
        <p:spPr>
          <a:xfrm>
            <a:off x="1313854" y="194303"/>
            <a:ext cx="4219843" cy="6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50000"/>
              </a:lnSpc>
              <a:buSzPts val="2800"/>
            </a:pPr>
            <a:r>
              <a:rPr lang="ko-KR" altLang="en-US" sz="2800" dirty="0">
                <a:solidFill>
                  <a:srgbClr val="3F3F3F"/>
                </a:solidFill>
              </a:rPr>
              <a:t>직접 제작</a:t>
            </a:r>
            <a:r>
              <a:rPr lang="en-US" altLang="ko-KR" sz="2800" dirty="0">
                <a:solidFill>
                  <a:srgbClr val="3F3F3F"/>
                </a:solidFill>
              </a:rPr>
              <a:t>/</a:t>
            </a:r>
            <a:r>
              <a:rPr lang="ko-KR" altLang="en-US" sz="2800" dirty="0">
                <a:solidFill>
                  <a:srgbClr val="3F3F3F"/>
                </a:solidFill>
              </a:rPr>
              <a:t>해결한 사항들</a:t>
            </a:r>
            <a:endParaRPr sz="2800" b="0" i="0" u="none" strike="noStrike" cap="none" dirty="0">
              <a:solidFill>
                <a:srgbClr val="3F3F3F"/>
              </a:solidFill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F8673D-6C00-4D41-A770-4648F3E5B308}"/>
              </a:ext>
            </a:extLst>
          </p:cNvPr>
          <p:cNvSpPr txBox="1"/>
          <p:nvPr/>
        </p:nvSpPr>
        <p:spPr>
          <a:xfrm>
            <a:off x="1158931" y="2060848"/>
            <a:ext cx="13308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3F3F3F"/>
                </a:solidFill>
              </a:rPr>
              <a:t>1. </a:t>
            </a:r>
            <a:r>
              <a:rPr lang="ko-KR" altLang="en-US" dirty="0">
                <a:solidFill>
                  <a:srgbClr val="3F3F3F"/>
                </a:solidFill>
              </a:rPr>
              <a:t>불고기 패티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9DFE8C5-1C6F-4D46-BB1D-E60672958F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9346" y="3021868"/>
            <a:ext cx="2425626" cy="206331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B7D1AA7-3E8C-462F-8292-673E4C22BA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2053" y="3034363"/>
            <a:ext cx="2425626" cy="205082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202E6EC-98F5-4DB8-BAC4-AB8C9E69CDF3}"/>
              </a:ext>
            </a:extLst>
          </p:cNvPr>
          <p:cNvSpPr txBox="1"/>
          <p:nvPr/>
        </p:nvSpPr>
        <p:spPr>
          <a:xfrm>
            <a:off x="4401956" y="2070843"/>
            <a:ext cx="11512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3F3F3F"/>
                </a:solidFill>
              </a:rPr>
              <a:t>2. </a:t>
            </a:r>
            <a:r>
              <a:rPr lang="ko-KR" altLang="en-US" dirty="0">
                <a:solidFill>
                  <a:srgbClr val="3F3F3F"/>
                </a:solidFill>
              </a:rPr>
              <a:t>치킨 패티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6B258B4-B936-4DDC-8DD7-47A1CD646C52}"/>
              </a:ext>
            </a:extLst>
          </p:cNvPr>
          <p:cNvSpPr txBox="1"/>
          <p:nvPr/>
        </p:nvSpPr>
        <p:spPr>
          <a:xfrm>
            <a:off x="7499151" y="2070843"/>
            <a:ext cx="9220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3F3F3F"/>
                </a:solidFill>
              </a:rPr>
              <a:t>3. </a:t>
            </a:r>
            <a:r>
              <a:rPr lang="ko-KR" altLang="en-US" dirty="0">
                <a:solidFill>
                  <a:srgbClr val="3F3F3F"/>
                </a:solidFill>
              </a:rPr>
              <a:t>베이컨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D4D22A10-723C-4BE4-AA55-3B17CBCCB3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99151" y="3048638"/>
            <a:ext cx="3781425" cy="200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431535"/>
      </p:ext>
    </p:extLst>
  </p:cSld>
  <p:clrMapOvr>
    <a:masterClrMapping/>
  </p:clrMapOvr>
  <p:transition spd="slow">
    <p:fade/>
  </p:transition>
</p:sld>
</file>

<file path=ppt/theme/theme1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732</TotalTime>
  <Words>4483</Words>
  <Application>Microsoft Office PowerPoint</Application>
  <PresentationFormat>와이드스크린</PresentationFormat>
  <Paragraphs>695</Paragraphs>
  <Slides>63</Slides>
  <Notes>63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63</vt:i4>
      </vt:variant>
    </vt:vector>
  </HeadingPairs>
  <TitlesOfParts>
    <vt:vector size="68" baseType="lpstr">
      <vt:lpstr>Wingdings</vt:lpstr>
      <vt:lpstr>맑은 고딕</vt:lpstr>
      <vt:lpstr>Arial</vt:lpstr>
      <vt:lpstr>Corbel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Duksung3</dc:creator>
  <cp:lastModifiedBy>Duksung3</cp:lastModifiedBy>
  <cp:revision>43</cp:revision>
  <dcterms:modified xsi:type="dcterms:W3CDTF">2018-06-25T07:40:58Z</dcterms:modified>
</cp:coreProperties>
</file>